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65" r:id="rId3"/>
    <p:sldId id="262" r:id="rId4"/>
    <p:sldId id="257" r:id="rId5"/>
    <p:sldId id="258" r:id="rId6"/>
    <p:sldId id="259" r:id="rId7"/>
    <p:sldId id="260" r:id="rId8"/>
    <p:sldId id="261" r:id="rId9"/>
    <p:sldId id="264" r:id="rId10"/>
    <p:sldId id="266" r:id="rId11"/>
    <p:sldId id="267" r:id="rId12"/>
    <p:sldId id="263" r:id="rId13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705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C6DB29-65F8-44C1-8E8C-BB31E95FED47}" type="datetimeFigureOut">
              <a:rPr lang="sk-SK" smtClean="0"/>
              <a:t>22.7.2017</a:t>
            </a:fld>
            <a:endParaRPr lang="sk-SK"/>
          </a:p>
        </p:txBody>
      </p:sp>
      <p:sp>
        <p:nvSpPr>
          <p:cNvPr id="4" name="Zástupný symbol obrazu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symbol poznámo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8BEA04-0F2D-4230-84F9-3E4DA435DD52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048143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Kliknite sem a upravte štýl predlohy podnadpisov.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236A1-3CA8-42DC-B528-1124AF7CB369}" type="datetime1">
              <a:rPr lang="sk-SK" smtClean="0"/>
              <a:t>22.7.2017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„BECOME VOLUNTEER  at fire brigades or other initiatives for a successful EUROPE“</a:t>
            </a: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84D80-3779-453A-ADA2-5F0F5F321983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253CB-3913-4004-9E0C-316D14C836FD}" type="datetime1">
              <a:rPr lang="sk-SK" smtClean="0"/>
              <a:t>22.7.2017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„BECOME VOLUNTEER  at fire brigades or other initiatives for a successful EUROPE“</a:t>
            </a: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84D80-3779-453A-ADA2-5F0F5F321983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978B2-D696-4DF9-8CAB-4E1F06744C1B}" type="datetime1">
              <a:rPr lang="sk-SK" smtClean="0"/>
              <a:t>22.7.2017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„BECOME VOLUNTEER  at fire brigades or other initiatives for a successful EUROPE“</a:t>
            </a: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84D80-3779-453A-ADA2-5F0F5F321983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104A9-BC55-4BE8-90AE-DBC6825CBB79}" type="datetime1">
              <a:rPr lang="sk-SK" smtClean="0"/>
              <a:t>22.7.2017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„BECOME VOLUNTEER  at fire brigades or other initiatives for a successful EUROPE“</a:t>
            </a: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84D80-3779-453A-ADA2-5F0F5F321983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45816-C118-4022-B216-6CC109A0E6FD}" type="datetime1">
              <a:rPr lang="sk-SK" smtClean="0"/>
              <a:t>22.7.2017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„BECOME VOLUNTEER  at fire brigades or other initiatives for a successful EUROPE“</a:t>
            </a: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84D80-3779-453A-ADA2-5F0F5F321983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C7DD7-FF8B-4068-93F1-D0AF1EE8EC93}" type="datetime1">
              <a:rPr lang="sk-SK" smtClean="0"/>
              <a:t>22.7.2017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„BECOME VOLUNTEER  at fire brigades or other initiatives for a successful EUROPE“</a:t>
            </a:r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84D80-3779-453A-ADA2-5F0F5F321983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C5442-5C7A-4B81-927A-8F6F4E4526EE}" type="datetime1">
              <a:rPr lang="sk-SK" smtClean="0"/>
              <a:t>22.7.2017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„BECOME VOLUNTEER  at fire brigades or other initiatives for a successful EUROPE“</a:t>
            </a:r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84D80-3779-453A-ADA2-5F0F5F321983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5F8F4-2C70-4F8B-910B-75361CB755C5}" type="datetime1">
              <a:rPr lang="sk-SK" smtClean="0"/>
              <a:t>22.7.2017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„BECOME VOLUNTEER  at fire brigades or other initiatives for a successful EUROPE“</a:t>
            </a:r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84D80-3779-453A-ADA2-5F0F5F321983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6BDD9-3BB3-4B2C-8DE2-94B7BDED1E7C}" type="datetime1">
              <a:rPr lang="sk-SK" smtClean="0"/>
              <a:t>22.7.2017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„BECOME VOLUNTEER  at fire brigades or other initiatives for a successful EUROPE“</a:t>
            </a:r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84D80-3779-453A-ADA2-5F0F5F321983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1CA0C-8EA0-4F08-9B4C-3EE0445BF1E2}" type="datetime1">
              <a:rPr lang="sk-SK" smtClean="0"/>
              <a:t>22.7.2017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„BECOME VOLUNTEER  at fire brigades or other initiatives for a successful EUROPE“</a:t>
            </a:r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84D80-3779-453A-ADA2-5F0F5F321983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19C71-8BF1-4B92-A123-BF308CE20BAB}" type="datetime1">
              <a:rPr lang="sk-SK" smtClean="0"/>
              <a:t>22.7.2017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„BECOME VOLUNTEER  at fire brigades or other initiatives for a successful EUROPE“</a:t>
            </a:r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84D80-3779-453A-ADA2-5F0F5F321983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EFB945-CE2C-48EA-869E-F7F6D049FC8B}" type="datetime1">
              <a:rPr lang="sk-SK" smtClean="0"/>
              <a:t>22.7.2017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smtClean="0"/>
              <a:t>„BECOME VOLUNTEER  at fire brigades or other initiatives for a successful EUROPE“</a:t>
            </a: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C84D80-3779-453A-ADA2-5F0F5F321983}" type="slidenum">
              <a:rPr lang="sk-SK" smtClean="0"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hyperlink" Target="https://hu.wikipedia.org/wiki/2007" TargetMode="External"/><Relationship Id="rId7" Type="http://schemas.openxmlformats.org/officeDocument/2006/relationships/hyperlink" Target="https://hu.wikipedia.org/wiki/Nizzai_szerz%C5%91d%C3%A9s" TargetMode="External"/><Relationship Id="rId2" Type="http://schemas.openxmlformats.org/officeDocument/2006/relationships/hyperlink" Target="https://hu.wikipedia.org/wiki/Lisszabon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hu.wikipedia.org/wiki/Amszterdami_szerz%C5%91d%C3%A9s" TargetMode="External"/><Relationship Id="rId5" Type="http://schemas.openxmlformats.org/officeDocument/2006/relationships/hyperlink" Target="https://hu.wikipedia.org/wiki/Eur%C3%B3pai_Uni%C3%B3" TargetMode="External"/><Relationship Id="rId4" Type="http://schemas.openxmlformats.org/officeDocument/2006/relationships/hyperlink" Target="https://hu.wikipedia.org/wiki/December_13.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hyperlink" Target="https://hu.wikipedia.org/wiki/Az_Eur%C3%B3pai_Uni%C3%B3_Tan%C3%A1csa" TargetMode="External"/><Relationship Id="rId7" Type="http://schemas.openxmlformats.org/officeDocument/2006/relationships/hyperlink" Target="https://hu.wikipedia.org/wiki/Eur%C3%B3pai_Bizotts%C3%A1g" TargetMode="External"/><Relationship Id="rId2" Type="http://schemas.openxmlformats.org/officeDocument/2006/relationships/hyperlink" Target="https://hu.wikipedia.org/wiki/Az_Eur%C3%B3pai_Uni%C3%B3_Tan%C3%A1cs%C3%A1nak_szavaz%C3%A1si_mechanizmus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hu.wikipedia.org/wiki/Eur%C3%B3pai_Uni%C3%B3_Alapjogi_Chart%C3%A1ja" TargetMode="External"/><Relationship Id="rId5" Type="http://schemas.openxmlformats.org/officeDocument/2006/relationships/hyperlink" Target="https://hu.wikipedia.org/wiki/Az_Eur%C3%B3pai_Uni%C3%B3_h%C3%A1rom_pill%C3%A9re" TargetMode="External"/><Relationship Id="rId4" Type="http://schemas.openxmlformats.org/officeDocument/2006/relationships/hyperlink" Target="https://hu.wikipedia.org/wiki/Eur%C3%B3pai_Parlament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hyperlink" Target="https://hu.wikipedia.org/wiki/2007" TargetMode="External"/><Relationship Id="rId7" Type="http://schemas.openxmlformats.org/officeDocument/2006/relationships/hyperlink" Target="https://hu.wikipedia.org/wiki/December_1." TargetMode="External"/><Relationship Id="rId2" Type="http://schemas.openxmlformats.org/officeDocument/2006/relationships/hyperlink" Target="https://hu.wikipedia.org/w/index.php?title=Eur%C3%B3pai_Alkotm%C3%A1ny&amp;action=edit&amp;redlink=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hu.wikipedia.org/wiki/Portug%C3%A1lia" TargetMode="External"/><Relationship Id="rId5" Type="http://schemas.openxmlformats.org/officeDocument/2006/relationships/hyperlink" Target="https://hu.wikipedia.org/wiki/Lisszabon" TargetMode="External"/><Relationship Id="rId4" Type="http://schemas.openxmlformats.org/officeDocument/2006/relationships/hyperlink" Target="https://hu.wikipedia.org/wiki/December_13.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hu.wikipedia.org/wiki/2004" TargetMode="External"/><Relationship Id="rId13" Type="http://schemas.openxmlformats.org/officeDocument/2006/relationships/hyperlink" Target="https://hu.wikipedia.org/wiki/2005" TargetMode="External"/><Relationship Id="rId18" Type="http://schemas.openxmlformats.org/officeDocument/2006/relationships/image" Target="../media/image1.jpeg"/><Relationship Id="rId3" Type="http://schemas.openxmlformats.org/officeDocument/2006/relationships/hyperlink" Target="https://hu.wikipedia.org/wiki/Nizzai_szerz%C5%91d%C3%A9s" TargetMode="External"/><Relationship Id="rId7" Type="http://schemas.openxmlformats.org/officeDocument/2006/relationships/hyperlink" Target="https://hu.wikipedia.org/wiki/Val%C3%A9ry_Giscard_d%E2%80%99Estaing" TargetMode="External"/><Relationship Id="rId12" Type="http://schemas.openxmlformats.org/officeDocument/2006/relationships/hyperlink" Target="https://hu.wikipedia.org/wiki/November_1." TargetMode="External"/><Relationship Id="rId17" Type="http://schemas.openxmlformats.org/officeDocument/2006/relationships/hyperlink" Target="https://hu.wikipedia.org/wiki/Luxemburg" TargetMode="External"/><Relationship Id="rId2" Type="http://schemas.openxmlformats.org/officeDocument/2006/relationships/hyperlink" Target="https://hu.wikipedia.org/wiki/Az_Eur%C3%B3pai_Uni%C3%B3_b%C5%91v%C3%ADt%C3%A9se" TargetMode="External"/><Relationship Id="rId16" Type="http://schemas.openxmlformats.org/officeDocument/2006/relationships/hyperlink" Target="https://hu.wikipedia.org/wiki/Spanyolorsz%C3%A1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hu.wikipedia.org/wiki/Eur%C3%B3pai_Konvent" TargetMode="External"/><Relationship Id="rId11" Type="http://schemas.openxmlformats.org/officeDocument/2006/relationships/hyperlink" Target="https://hu.wikipedia.org/wiki/2006" TargetMode="External"/><Relationship Id="rId5" Type="http://schemas.openxmlformats.org/officeDocument/2006/relationships/hyperlink" Target="https://hu.wikipedia.org/wiki/Alkotm%C3%A1ny" TargetMode="External"/><Relationship Id="rId15" Type="http://schemas.openxmlformats.org/officeDocument/2006/relationships/hyperlink" Target="https://hu.wikipedia.org/wiki/Hollandia" TargetMode="External"/><Relationship Id="rId10" Type="http://schemas.openxmlformats.org/officeDocument/2006/relationships/hyperlink" Target="https://hu.wikipedia.org/wiki/November_29." TargetMode="External"/><Relationship Id="rId4" Type="http://schemas.openxmlformats.org/officeDocument/2006/relationships/hyperlink" Target="https://hu.wikipedia.org/wiki/2001" TargetMode="External"/><Relationship Id="rId9" Type="http://schemas.openxmlformats.org/officeDocument/2006/relationships/hyperlink" Target="https://hu.wikipedia.org/wiki/%C3%8Drorsz%C3%A1g" TargetMode="External"/><Relationship Id="rId14" Type="http://schemas.openxmlformats.org/officeDocument/2006/relationships/hyperlink" Target="https://hu.wikipedia.org/wiki/Franciaorsz%C3%A1g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3568" y="1196752"/>
            <a:ext cx="7772400" cy="1470025"/>
          </a:xfrm>
        </p:spPr>
        <p:txBody>
          <a:bodyPr/>
          <a:lstStyle/>
          <a:p>
            <a:r>
              <a:rPr lang="en-GB" dirty="0"/>
              <a:t>„Debate on the future of Europe“ </a:t>
            </a:r>
            <a:endParaRPr lang="sk-SK" dirty="0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„BECOME VOLUNTEER  at fire brigades or other initiatives for a successful EUROPE“</a:t>
            </a:r>
            <a:endParaRPr lang="sk-SK"/>
          </a:p>
        </p:txBody>
      </p:sp>
      <p:pic>
        <p:nvPicPr>
          <p:cNvPr id="6" name="Obrázok 5" descr="C:\Users\gabor\AppData\Local\Microsoft\Windows\INetCache\Content.Word\eu_flag_europe_for_citizens_co_funded_en_rgb_right_ (1)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476672"/>
            <a:ext cx="2876550" cy="68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 descr="C:\Users\gabor\Desktop\Tratado_de_Lisboa_13_12_2007_(04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6500" y="2996952"/>
            <a:ext cx="4120500" cy="2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gabor\Desktop\Римський_договір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052824"/>
            <a:ext cx="4055135" cy="2631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9593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Fórum</a:t>
            </a:r>
            <a:r>
              <a:rPr lang="en-US" dirty="0" smtClean="0"/>
              <a:t> I.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lvl="0"/>
            <a:r>
              <a:rPr lang="hu-HU" b="1" dirty="0"/>
              <a:t>Miként tekint önmagára? Úgy mint</a:t>
            </a:r>
            <a:r>
              <a:rPr lang="hu-HU" b="1" dirty="0" smtClean="0"/>
              <a:t>…</a:t>
            </a:r>
            <a:r>
              <a:rPr lang="hu-HU" b="1" dirty="0"/>
              <a:t> </a:t>
            </a:r>
            <a:endParaRPr lang="en-GB" dirty="0"/>
          </a:p>
          <a:p>
            <a:pPr lvl="0"/>
            <a:r>
              <a:rPr lang="hu-HU" dirty="0"/>
              <a:t>kizárólag szlovák/magyar/román/horvát/szlovén állampolgár</a:t>
            </a:r>
            <a:endParaRPr lang="en-GB" dirty="0"/>
          </a:p>
          <a:p>
            <a:pPr lvl="0"/>
            <a:r>
              <a:rPr lang="hu-HU" dirty="0"/>
              <a:t>elsősorban szlovák/magyar/román/horvát/szlovén állampolgár, másodsorban uniós állampolgár</a:t>
            </a:r>
            <a:endParaRPr lang="en-GB" dirty="0"/>
          </a:p>
          <a:p>
            <a:pPr lvl="0"/>
            <a:r>
              <a:rPr lang="hu-HU" dirty="0"/>
              <a:t>elsősorban uniós állampolgár, másodsorban szlovák/magyar/román/horvát/szlovén r állampolgár</a:t>
            </a:r>
            <a:endParaRPr lang="en-GB" dirty="0"/>
          </a:p>
          <a:p>
            <a:pPr lvl="0"/>
            <a:r>
              <a:rPr lang="hu-HU" dirty="0"/>
              <a:t>elsősorban uniós állampolgár, másodsorban szlovák/magyar/román/horvát/szlovén r állampolgár</a:t>
            </a:r>
            <a:endParaRPr lang="en-GB" dirty="0"/>
          </a:p>
          <a:p>
            <a:endParaRPr lang="hu-HU" dirty="0"/>
          </a:p>
          <a:p>
            <a:endParaRPr lang="en-GB" dirty="0"/>
          </a:p>
          <a:p>
            <a:pPr lvl="0"/>
            <a:r>
              <a:rPr lang="hu-HU" b="1" dirty="0"/>
              <a:t>Az ön nézőpontjából mi jelenleg az a három legnagyobb kihívás, mellyel az EU szembe néz? Kérjük </a:t>
            </a:r>
            <a:r>
              <a:rPr lang="hu-HU" b="1" dirty="0" err="1"/>
              <a:t>jelöljön</a:t>
            </a:r>
            <a:r>
              <a:rPr lang="hu-HU" b="1" dirty="0"/>
              <a:t> meg 3 választ!</a:t>
            </a:r>
            <a:endParaRPr lang="en-GB" dirty="0"/>
          </a:p>
          <a:p>
            <a:pPr lvl="0"/>
            <a:r>
              <a:rPr lang="hu-HU" dirty="0"/>
              <a:t>Euroszkepticizmus</a:t>
            </a:r>
            <a:endParaRPr lang="en-GB" dirty="0"/>
          </a:p>
          <a:p>
            <a:pPr lvl="0"/>
            <a:r>
              <a:rPr lang="hu-HU" dirty="0"/>
              <a:t>Ázsiából és Afrikából érkező migránsok</a:t>
            </a:r>
            <a:endParaRPr lang="en-GB" dirty="0"/>
          </a:p>
          <a:p>
            <a:pPr lvl="0"/>
            <a:r>
              <a:rPr lang="hu-HU" dirty="0"/>
              <a:t>Nem megfelelő mértékű együttműködési szándék a tagállamok közt</a:t>
            </a:r>
            <a:endParaRPr lang="en-GB" dirty="0"/>
          </a:p>
          <a:p>
            <a:pPr lvl="0"/>
            <a:r>
              <a:rPr lang="hu-HU" dirty="0"/>
              <a:t>Kompromisszumkészség hiánya a tagállamok közt</a:t>
            </a:r>
            <a:endParaRPr lang="en-GB" dirty="0"/>
          </a:p>
          <a:p>
            <a:pPr lvl="0"/>
            <a:r>
              <a:rPr lang="hu-HU" dirty="0"/>
              <a:t>Bürokrácia</a:t>
            </a:r>
            <a:endParaRPr lang="en-GB" dirty="0"/>
          </a:p>
          <a:p>
            <a:pPr lvl="0"/>
            <a:r>
              <a:rPr lang="hu-HU" dirty="0"/>
              <a:t>Terrorizmus</a:t>
            </a:r>
            <a:endParaRPr lang="en-GB" dirty="0"/>
          </a:p>
          <a:p>
            <a:pPr lvl="0"/>
            <a:r>
              <a:rPr lang="hu-HU" dirty="0"/>
              <a:t>Szegénység</a:t>
            </a:r>
            <a:endParaRPr lang="en-GB" dirty="0"/>
          </a:p>
          <a:p>
            <a:pPr lvl="0"/>
            <a:r>
              <a:rPr lang="hu-HU" dirty="0"/>
              <a:t>Nacionalista tendenciák egyes államokban</a:t>
            </a:r>
            <a:endParaRPr lang="en-GB" dirty="0"/>
          </a:p>
          <a:p>
            <a:pPr lvl="0"/>
            <a:r>
              <a:rPr lang="hu-HU" dirty="0"/>
              <a:t>Munkanélküliség</a:t>
            </a:r>
            <a:endParaRPr lang="en-GB" dirty="0"/>
          </a:p>
          <a:p>
            <a:pPr lvl="0"/>
            <a:r>
              <a:rPr lang="hu-HU" dirty="0"/>
              <a:t>Autokrácia és </a:t>
            </a:r>
            <a:r>
              <a:rPr lang="hu-HU" dirty="0" err="1"/>
              <a:t>antidemoktratikus</a:t>
            </a:r>
            <a:r>
              <a:rPr lang="hu-HU" dirty="0"/>
              <a:t> tendenciák az egyes uniós </a:t>
            </a:r>
            <a:r>
              <a:rPr lang="hu-HU" dirty="0" smtClean="0"/>
              <a:t>tagországokban</a:t>
            </a:r>
            <a:endParaRPr lang="en-GB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„BECOME VOLUNTEER  at fire brigades or other initiatives for a successful EUROPE“</a:t>
            </a:r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260624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Fórum</a:t>
            </a:r>
            <a:r>
              <a:rPr lang="en-US" dirty="0" smtClean="0"/>
              <a:t> II.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en-GB" dirty="0"/>
          </a:p>
          <a:p>
            <a:pPr lvl="0"/>
            <a:r>
              <a:rPr lang="hu-HU" b="1" dirty="0"/>
              <a:t>Mit tekint az EU három legfőbb eredményének a következő felsorolásból? Kérjük </a:t>
            </a:r>
            <a:r>
              <a:rPr lang="hu-HU" b="1" dirty="0" err="1"/>
              <a:t>jelöljön</a:t>
            </a:r>
            <a:r>
              <a:rPr lang="hu-HU" b="1" dirty="0"/>
              <a:t> meg 3 választ!</a:t>
            </a:r>
            <a:endParaRPr lang="en-GB" dirty="0"/>
          </a:p>
          <a:p>
            <a:pPr lvl="0"/>
            <a:r>
              <a:rPr lang="hu-HU" dirty="0"/>
              <a:t>Személyek szabad mozgása</a:t>
            </a:r>
            <a:endParaRPr lang="en-GB" dirty="0"/>
          </a:p>
          <a:p>
            <a:pPr lvl="0"/>
            <a:r>
              <a:rPr lang="hu-HU" dirty="0"/>
              <a:t>Tőke szabad áramlása</a:t>
            </a:r>
            <a:endParaRPr lang="en-GB" dirty="0"/>
          </a:p>
          <a:p>
            <a:pPr lvl="0"/>
            <a:r>
              <a:rPr lang="hu-HU" dirty="0"/>
              <a:t>Termékek és szolgáltatások szabad áramlása</a:t>
            </a:r>
            <a:endParaRPr lang="en-GB" dirty="0"/>
          </a:p>
          <a:p>
            <a:pPr lvl="0"/>
            <a:r>
              <a:rPr lang="hu-HU" dirty="0"/>
              <a:t>Uniós pénzügyi alapok és források melyek a falvak, városok és régiók fejlesztését szolgálják</a:t>
            </a:r>
            <a:endParaRPr lang="en-GB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„BECOME VOLUNTEER  at fire brigades or other initiatives for a successful EUROPE“</a:t>
            </a:r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467485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hu-HU" dirty="0" smtClean="0"/>
          </a:p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r>
              <a:rPr lang="hu-HU" smtClean="0"/>
              <a:t>Köszönjük </a:t>
            </a:r>
            <a:r>
              <a:rPr lang="hu-HU" dirty="0" smtClean="0"/>
              <a:t>a figyelmet! </a:t>
            </a:r>
            <a:r>
              <a:rPr lang="hu-HU" dirty="0" smtClean="0">
                <a:sym typeface="Wingdings" pitchFamily="2" charset="2"/>
              </a:rPr>
              <a:t></a:t>
            </a:r>
          </a:p>
          <a:p>
            <a:pPr marL="0" indent="0">
              <a:buNone/>
            </a:pPr>
            <a:endParaRPr lang="hu-HU" dirty="0">
              <a:sym typeface="Wingdings" pitchFamily="2" charset="2"/>
            </a:endParaRPr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„BECOME VOLUNTEER  at fire brigades or other initiatives for a successful EUROPE“</a:t>
            </a:r>
            <a:endParaRPr lang="sk-SK"/>
          </a:p>
        </p:txBody>
      </p:sp>
      <p:pic>
        <p:nvPicPr>
          <p:cNvPr id="5" name="Obrázok 4" descr="C:\Users\gabor\AppData\Local\Microsoft\Windows\INetCache\Content.Word\eu_flag_europe_for_citizens_co_funded_en_rgb_right_ (1)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4092" y="-6927"/>
            <a:ext cx="2876550" cy="685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434727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err="1"/>
              <a:t>Az</a:t>
            </a:r>
            <a:r>
              <a:rPr lang="en-US" sz="2800" dirty="0"/>
              <a:t> </a:t>
            </a:r>
            <a:r>
              <a:rPr lang="en-US" sz="2800" dirty="0" err="1"/>
              <a:t>Európai</a:t>
            </a:r>
            <a:r>
              <a:rPr lang="en-US" sz="2800" dirty="0"/>
              <a:t> </a:t>
            </a:r>
            <a:r>
              <a:rPr lang="en-US" sz="2800" dirty="0" err="1"/>
              <a:t>Unió</a:t>
            </a:r>
            <a:r>
              <a:rPr lang="en-US" sz="2800" dirty="0"/>
              <a:t> </a:t>
            </a:r>
            <a:r>
              <a:rPr lang="en-US" sz="2800" dirty="0" err="1"/>
              <a:t>országai</a:t>
            </a:r>
            <a:r>
              <a:rPr lang="en-US" sz="2800" dirty="0"/>
              <a:t>, a </a:t>
            </a:r>
            <a:r>
              <a:rPr lang="en-US" sz="2800" dirty="0" err="1"/>
              <a:t>különböző</a:t>
            </a:r>
            <a:r>
              <a:rPr lang="en-US" sz="2800" dirty="0"/>
              <a:t> </a:t>
            </a:r>
            <a:r>
              <a:rPr lang="en-US" sz="2800" dirty="0" err="1"/>
              <a:t>színek</a:t>
            </a:r>
            <a:r>
              <a:rPr lang="en-US" sz="2800" dirty="0"/>
              <a:t> a </a:t>
            </a:r>
            <a:r>
              <a:rPr lang="en-US" sz="2800" dirty="0" err="1"/>
              <a:t>belépés</a:t>
            </a:r>
            <a:r>
              <a:rPr lang="en-US" sz="2800" dirty="0"/>
              <a:t> </a:t>
            </a:r>
            <a:r>
              <a:rPr lang="en-US" sz="2800" dirty="0" err="1"/>
              <a:t>idejét</a:t>
            </a:r>
            <a:r>
              <a:rPr lang="en-US" sz="2800" dirty="0"/>
              <a:t> </a:t>
            </a:r>
            <a:r>
              <a:rPr lang="en-US" sz="2800" dirty="0" err="1"/>
              <a:t>jelölik</a:t>
            </a:r>
            <a:r>
              <a:rPr lang="en-US" sz="2800" dirty="0"/>
              <a:t> 1957-től 2013-ig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063" y="1600200"/>
            <a:ext cx="6805874" cy="4525963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„BECOME VOLUNTEER  at fire brigades or other initiatives for a successful EUROPE“</a:t>
            </a:r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030693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 FOLYAMAT</a:t>
            </a:r>
            <a:endParaRPr lang="sk-SK" dirty="0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„BECOME VOLUNTEER  at fire brigades or other initiatives for a successful EUROPE“</a:t>
            </a:r>
            <a:endParaRPr lang="sk-SK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67" y="3658488"/>
            <a:ext cx="9161725" cy="24223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Obrázok 5" descr="C:\Users\gabor\AppData\Local\Microsoft\Windows\INetCache\Content.Word\eu_flag_europe_for_citizens_co_funded_en_rgb_right_ (1)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3840" y="188640"/>
            <a:ext cx="2876550" cy="6858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Obdĺžnik 4"/>
          <p:cNvSpPr/>
          <p:nvPr/>
        </p:nvSpPr>
        <p:spPr>
          <a:xfrm>
            <a:off x="467544" y="1196752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b="1" dirty="0" smtClean="0"/>
              <a:t>2017-ben </a:t>
            </a:r>
            <a:r>
              <a:rPr lang="hu-HU" b="1" dirty="0"/>
              <a:t>hatvan éves a Római Szerződés, amely létrehozta a mai Európai Unió elődjét. Az évforduló jó alkalom arra, hogy az EU vezetői átgondolják a következő évekre vonatkozó stratégiát, amelynek egyik eleme, hogy jobban kiaknázzák a globalizáció kínálta lehetőségeket, és felvértezzék az Uniót annak veszélyeivel szemben. </a:t>
            </a:r>
            <a:endParaRPr lang="sk-SK" dirty="0"/>
          </a:p>
        </p:txBody>
      </p:sp>
      <p:sp>
        <p:nvSpPr>
          <p:cNvPr id="7" name="Obdĺžnik 6"/>
          <p:cNvSpPr/>
          <p:nvPr/>
        </p:nvSpPr>
        <p:spPr>
          <a:xfrm>
            <a:off x="5168993" y="1196752"/>
            <a:ext cx="374441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dirty="0"/>
              <a:t>A római szerződés vagy más néven EGK-szerződés Franciaország, az NSZK, Olaszország és a Benelux államok által 1957. március 25-én Rómában aláírt, és 1958. január 1-jén hatályba léptetett nemzetközi szerződés, amely létrehozta az Európai Gazdasági Közösséget.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873032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408709"/>
            <a:ext cx="8229600" cy="1143000"/>
          </a:xfrm>
        </p:spPr>
        <p:txBody>
          <a:bodyPr/>
          <a:lstStyle/>
          <a:p>
            <a:r>
              <a:rPr lang="hu-HU" dirty="0"/>
              <a:t>Lisszaboni Szerződés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hu-HU" dirty="0"/>
              <a:t>A </a:t>
            </a:r>
            <a:r>
              <a:rPr lang="hu-HU" b="1" dirty="0"/>
              <a:t>lisszaboni szerződés</a:t>
            </a:r>
            <a:r>
              <a:rPr lang="hu-HU" dirty="0"/>
              <a:t> (a közjogi szaknyelvi hagyományoknak megfelelő írásmóddal: Lisszaboni Szerződés), teljes nevén a „Lisszaboni Szerződés az Európai Unióról szóló szerződés és az Európai Közösséget létrehozó szerződés módosításáról”, amelyet </a:t>
            </a:r>
            <a:r>
              <a:rPr lang="hu-HU" dirty="0">
                <a:hlinkClick r:id="rId2" tooltip="Lisszabon"/>
              </a:rPr>
              <a:t>Lisszabonban</a:t>
            </a:r>
            <a:r>
              <a:rPr lang="hu-HU" dirty="0"/>
              <a:t>, </a:t>
            </a:r>
            <a:r>
              <a:rPr lang="hu-HU" dirty="0">
                <a:hlinkClick r:id="rId3" tooltip="2007"/>
              </a:rPr>
              <a:t>2007</a:t>
            </a:r>
            <a:r>
              <a:rPr lang="hu-HU" dirty="0"/>
              <a:t>. </a:t>
            </a:r>
            <a:r>
              <a:rPr lang="hu-HU" dirty="0">
                <a:hlinkClick r:id="rId4" tooltip="December 13."/>
              </a:rPr>
              <a:t>december 13</a:t>
            </a:r>
            <a:r>
              <a:rPr lang="hu-HU" dirty="0"/>
              <a:t>-án írtak alá, az </a:t>
            </a:r>
            <a:r>
              <a:rPr lang="hu-HU" dirty="0">
                <a:hlinkClick r:id="rId5" tooltip="Európai Unió"/>
              </a:rPr>
              <a:t>Európai Unió</a:t>
            </a:r>
            <a:r>
              <a:rPr lang="hu-HU" dirty="0"/>
              <a:t> (EU) működését tette hatékonyabbá az alapszerződések korábbi változatainak módosításával. A szerződés kinyilvánított célja volt, hogy „lezárják az </a:t>
            </a:r>
            <a:r>
              <a:rPr lang="hu-HU" dirty="0">
                <a:hlinkClick r:id="rId6" tooltip="Amszterdami szerződés"/>
              </a:rPr>
              <a:t>amszterdami szerződéssel</a:t>
            </a:r>
            <a:r>
              <a:rPr lang="hu-HU" dirty="0"/>
              <a:t> és a </a:t>
            </a:r>
            <a:r>
              <a:rPr lang="hu-HU" dirty="0">
                <a:hlinkClick r:id="rId7" tooltip="Nizzai szerződés"/>
              </a:rPr>
              <a:t>nizzai </a:t>
            </a:r>
            <a:r>
              <a:rPr lang="hu-HU" dirty="0" smtClean="0">
                <a:hlinkClick r:id="rId7" tooltip="Nizzai szerződés"/>
              </a:rPr>
              <a:t>szerződéssel</a:t>
            </a:r>
            <a:r>
              <a:rPr lang="hu-HU" dirty="0" smtClean="0"/>
              <a:t> megkezdett </a:t>
            </a:r>
            <a:r>
              <a:rPr lang="hu-HU" dirty="0"/>
              <a:t>folyamatot, amely arra irányul, hogy megerősítse az Unió hatékonyságát és demokratikus legitimitását, valamint javítsa egységes fellépését”</a:t>
            </a:r>
            <a:endParaRPr lang="sk-SK" dirty="0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„BECOME VOLUNTEER  at fire brigades or other initiatives for a successful EUROPE“</a:t>
            </a:r>
            <a:endParaRPr lang="sk-SK"/>
          </a:p>
        </p:txBody>
      </p:sp>
      <p:pic>
        <p:nvPicPr>
          <p:cNvPr id="5" name="Obrázok 4" descr="C:\Users\gabor\AppData\Local\Microsoft\Windows\INetCache\Content.Word\eu_flag_europe_for_citizens_co_funded_en_rgb_right_ (1)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0"/>
            <a:ext cx="2876550" cy="685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58258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hu-HU" dirty="0"/>
              <a:t>A lisszaboni szerződéssel bevezetett főbb változtatások közé tartozott a </a:t>
            </a:r>
            <a:r>
              <a:rPr lang="hu-HU" dirty="0">
                <a:hlinkClick r:id="rId2" tooltip="Az Európai Unió Tanácsának szavazási mechanizmusa"/>
              </a:rPr>
              <a:t>minősített többségi szavazások</a:t>
            </a:r>
            <a:r>
              <a:rPr lang="hu-HU" dirty="0"/>
              <a:t> számának növelése az </a:t>
            </a:r>
            <a:r>
              <a:rPr lang="hu-HU" dirty="0">
                <a:hlinkClick r:id="rId3" tooltip="Az Európai Unió Tanácsa"/>
              </a:rPr>
              <a:t>EU Tanácsában</a:t>
            </a:r>
            <a:r>
              <a:rPr lang="hu-HU" dirty="0"/>
              <a:t>, az </a:t>
            </a:r>
            <a:r>
              <a:rPr lang="hu-HU" dirty="0">
                <a:hlinkClick r:id="rId4" tooltip="Európai Parlament"/>
              </a:rPr>
              <a:t>Európai Parlament</a:t>
            </a:r>
            <a:r>
              <a:rPr lang="hu-HU" dirty="0"/>
              <a:t> megnövelt szerepe a döntéshozásban, a </a:t>
            </a:r>
            <a:r>
              <a:rPr lang="hu-HU" dirty="0">
                <a:hlinkClick r:id="rId5" tooltip="Az Európai Unió három pillére"/>
              </a:rPr>
              <a:t>pillérrendszer</a:t>
            </a:r>
            <a:r>
              <a:rPr lang="hu-HU" dirty="0"/>
              <a:t> megszüntetése, új tisztségek létrehozása (az Európai Tanács elnöke és az Európai Unió külügyi és biztonságpolitikai főképviselője) egy egységes álláspont képviseletének megkönnyítésére. A szerződés két jelenlegi és egy jövőbeli kivétellel jogilag kötelezővé tette az </a:t>
            </a:r>
            <a:r>
              <a:rPr lang="hu-HU" dirty="0">
                <a:hlinkClick r:id="rId6" tooltip="Európai Unió Alapjogi Chartája"/>
              </a:rPr>
              <a:t>Alapjogi Chartát</a:t>
            </a:r>
            <a:r>
              <a:rPr lang="hu-HU" dirty="0"/>
              <a:t>. A szerződéssel eredetileg csökkentették volna az </a:t>
            </a:r>
            <a:r>
              <a:rPr lang="hu-HU" dirty="0">
                <a:hlinkClick r:id="rId7" tooltip="Európai Bizottság"/>
              </a:rPr>
              <a:t>EU-biztosok</a:t>
            </a:r>
            <a:r>
              <a:rPr lang="hu-HU" dirty="0"/>
              <a:t> számát 27-ről 18-ra, de ezt végül az íreknek adott garanciákban visszavonták.</a:t>
            </a:r>
            <a:endParaRPr lang="sk-SK" dirty="0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„BECOME VOLUNTEER  at fire brigades or other initiatives for a successful EUROPE“</a:t>
            </a:r>
            <a:endParaRPr lang="sk-SK"/>
          </a:p>
        </p:txBody>
      </p:sp>
      <p:sp>
        <p:nvSpPr>
          <p:cNvPr id="5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Lisszaboni Szerződés</a:t>
            </a:r>
            <a:endParaRPr lang="sk-SK" dirty="0"/>
          </a:p>
        </p:txBody>
      </p:sp>
      <p:pic>
        <p:nvPicPr>
          <p:cNvPr id="6" name="Obrázok 5" descr="C:\Users\gabor\AppData\Local\Microsoft\Windows\INetCache\Content.Word\eu_flag_europe_for_citizens_co_funded_en_rgb_right_ (1)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4092" y="-6927"/>
            <a:ext cx="2876550" cy="685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92029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hu-HU" dirty="0"/>
              <a:t>Az Európai Unió intézményeinek módosításáról szóló tárgyalások 2001-ben kezdődtek, és először az </a:t>
            </a:r>
            <a:r>
              <a:rPr lang="hu-HU" dirty="0">
                <a:hlinkClick r:id="rId2" tooltip="Európai Alkotmány (a lap nem létezik)"/>
              </a:rPr>
              <a:t>Európai </a:t>
            </a:r>
            <a:r>
              <a:rPr lang="hu-HU" dirty="0" smtClean="0">
                <a:hlinkClick r:id="rId2" tooltip="Európai Alkotmány (a lap nem létezik)"/>
              </a:rPr>
              <a:t>Alkotmányt</a:t>
            </a:r>
            <a:r>
              <a:rPr lang="hu-HU" dirty="0" smtClean="0"/>
              <a:t> eredményezték</a:t>
            </a:r>
            <a:r>
              <a:rPr lang="hu-HU" dirty="0"/>
              <a:t>, mely elbukott a francia és holland népszavazásokon. A lisszaboni szerződést </a:t>
            </a:r>
            <a:r>
              <a:rPr lang="hu-HU" dirty="0">
                <a:hlinkClick r:id="rId3" tooltip="2007"/>
              </a:rPr>
              <a:t>2007</a:t>
            </a:r>
            <a:r>
              <a:rPr lang="hu-HU" dirty="0"/>
              <a:t>. </a:t>
            </a:r>
            <a:r>
              <a:rPr lang="hu-HU" dirty="0">
                <a:hlinkClick r:id="rId4" tooltip="December 13."/>
              </a:rPr>
              <a:t>december 13-án</a:t>
            </a:r>
            <a:r>
              <a:rPr lang="hu-HU" dirty="0"/>
              <a:t> írták </a:t>
            </a:r>
            <a:r>
              <a:rPr lang="hu-HU" dirty="0" smtClean="0"/>
              <a:t>alá</a:t>
            </a:r>
            <a:r>
              <a:rPr lang="hu-HU" dirty="0"/>
              <a:t> </a:t>
            </a:r>
            <a:r>
              <a:rPr lang="hu-HU" dirty="0">
                <a:hlinkClick r:id="rId5" tooltip="Lisszabon"/>
              </a:rPr>
              <a:t>Lisszabonban</a:t>
            </a:r>
            <a:r>
              <a:rPr lang="hu-HU" dirty="0"/>
              <a:t> </a:t>
            </a:r>
            <a:r>
              <a:rPr lang="hu-HU" dirty="0" smtClean="0"/>
              <a:t> (</a:t>
            </a:r>
            <a:r>
              <a:rPr lang="hu-HU" dirty="0"/>
              <a:t>miután </a:t>
            </a:r>
            <a:r>
              <a:rPr lang="hu-HU" dirty="0">
                <a:hlinkClick r:id="rId6" tooltip="Portugália"/>
              </a:rPr>
              <a:t>Portugália</a:t>
            </a:r>
            <a:r>
              <a:rPr lang="hu-HU" dirty="0"/>
              <a:t> volt a Tanács soros </a:t>
            </a:r>
            <a:r>
              <a:rPr lang="hu-HU" dirty="0" smtClean="0"/>
              <a:t>elnöke.</a:t>
            </a:r>
          </a:p>
          <a:p>
            <a:r>
              <a:rPr lang="hu-HU" dirty="0"/>
              <a:t>A lisszaboni szerződés 2009. </a:t>
            </a:r>
            <a:r>
              <a:rPr lang="hu-HU" dirty="0">
                <a:hlinkClick r:id="rId7" tooltip="December 1."/>
              </a:rPr>
              <a:t>december 1-jén</a:t>
            </a:r>
            <a:r>
              <a:rPr lang="hu-HU" dirty="0"/>
              <a:t> lépett hatályba.</a:t>
            </a:r>
            <a:endParaRPr lang="sk-SK" dirty="0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„BECOME VOLUNTEER  at fire brigades or other initiatives for a successful EUROPE“</a:t>
            </a:r>
            <a:endParaRPr lang="sk-SK"/>
          </a:p>
        </p:txBody>
      </p:sp>
      <p:sp>
        <p:nvSpPr>
          <p:cNvPr id="5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Lisszaboni Szerződés</a:t>
            </a:r>
            <a:endParaRPr lang="sk-SK" dirty="0"/>
          </a:p>
        </p:txBody>
      </p:sp>
      <p:pic>
        <p:nvPicPr>
          <p:cNvPr id="6" name="Obrázok 5" descr="C:\Users\gabor\AppData\Local\Microsoft\Windows\INetCache\Content.Word\eu_flag_europe_for_citizens_co_funded_en_rgb_right_ (1)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4092" y="-6927"/>
            <a:ext cx="2876550" cy="685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27056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Háttér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 fontScale="55000" lnSpcReduction="20000"/>
          </a:bodyPr>
          <a:lstStyle/>
          <a:p>
            <a:r>
              <a:rPr lang="hu-HU" dirty="0"/>
              <a:t>Az EU működésének felülvizsgálata, különösen a </a:t>
            </a:r>
            <a:r>
              <a:rPr lang="hu-HU" dirty="0">
                <a:hlinkClick r:id="rId2" tooltip="Az Európai Unió bővítése"/>
              </a:rPr>
              <a:t>2004-es, tíz taggal való kibővülés</a:t>
            </a:r>
            <a:r>
              <a:rPr lang="hu-HU" dirty="0"/>
              <a:t> után egyre esedékesebbé vált, ezt jelezte a </a:t>
            </a:r>
            <a:r>
              <a:rPr lang="hu-HU" dirty="0">
                <a:hlinkClick r:id="rId3" tooltip="Nizzai szerződés"/>
              </a:rPr>
              <a:t>nizzai szerződés</a:t>
            </a:r>
            <a:r>
              <a:rPr lang="hu-HU" dirty="0"/>
              <a:t> mellé fűzött nyilatkozat </a:t>
            </a:r>
            <a:r>
              <a:rPr lang="hu-HU" dirty="0">
                <a:hlinkClick r:id="rId4" tooltip="2001"/>
              </a:rPr>
              <a:t>2001</a:t>
            </a:r>
            <a:r>
              <a:rPr lang="hu-HU" dirty="0"/>
              <a:t>-ben. A nizzai megállapodások lehetővé tették az EU bővítését 27 tagra, a szavazási rendszer megújításával. A </a:t>
            </a:r>
            <a:r>
              <a:rPr lang="hu-HU" dirty="0" err="1"/>
              <a:t>Laekeni</a:t>
            </a:r>
            <a:r>
              <a:rPr lang="hu-HU" dirty="0"/>
              <a:t> Nyilatkozat, amelyet 2001-ben hirdettek meg, elindította az </a:t>
            </a:r>
            <a:r>
              <a:rPr lang="hu-HU" dirty="0">
                <a:hlinkClick r:id="rId5" tooltip="Alkotmány"/>
              </a:rPr>
              <a:t>alkotmányozási</a:t>
            </a:r>
            <a:r>
              <a:rPr lang="hu-HU" dirty="0"/>
              <a:t> folyamatot. Felállította az </a:t>
            </a:r>
            <a:r>
              <a:rPr lang="hu-HU" dirty="0">
                <a:hlinkClick r:id="rId6" tooltip="Európai Konvent"/>
              </a:rPr>
              <a:t>Európai Konventet</a:t>
            </a:r>
            <a:r>
              <a:rPr lang="hu-HU" dirty="0"/>
              <a:t>, amelyet a korábbi francia elnök, </a:t>
            </a:r>
            <a:r>
              <a:rPr lang="hu-HU" dirty="0">
                <a:hlinkClick r:id="rId7" tooltip="Valéry Giscard d’Estaing"/>
              </a:rPr>
              <a:t>Valéry </a:t>
            </a:r>
            <a:r>
              <a:rPr lang="hu-HU" dirty="0" err="1">
                <a:hlinkClick r:id="rId7" tooltip="Valéry Giscard d’Estaing"/>
              </a:rPr>
              <a:t>Giscard</a:t>
            </a:r>
            <a:r>
              <a:rPr lang="hu-HU" dirty="0">
                <a:hlinkClick r:id="rId7" tooltip="Valéry Giscard d’Estaing"/>
              </a:rPr>
              <a:t> d’</a:t>
            </a:r>
            <a:r>
              <a:rPr lang="hu-HU" dirty="0" err="1">
                <a:hlinkClick r:id="rId7" tooltip="Valéry Giscard d’Estaing"/>
              </a:rPr>
              <a:t>Estaing</a:t>
            </a:r>
            <a:r>
              <a:rPr lang="hu-HU" dirty="0"/>
              <a:t> vezetett, és szerepe volt, hogy egy európai alkotmányt dolgozzon ki a tagállamok közti párbeszéd menedzselésével. Az Európai Alkotmány végső szövegét </a:t>
            </a:r>
            <a:r>
              <a:rPr lang="hu-HU" dirty="0">
                <a:hlinkClick r:id="rId8" tooltip="2004"/>
              </a:rPr>
              <a:t>2004</a:t>
            </a:r>
            <a:r>
              <a:rPr lang="hu-HU" dirty="0"/>
              <a:t> nyarán, egy EU-csúcson fogadták el, </a:t>
            </a:r>
            <a:r>
              <a:rPr lang="hu-HU" dirty="0">
                <a:hlinkClick r:id="rId9" tooltip="Írország"/>
              </a:rPr>
              <a:t>Írország</a:t>
            </a:r>
            <a:r>
              <a:rPr lang="hu-HU" dirty="0"/>
              <a:t> EU-elnöksége alatt.</a:t>
            </a:r>
          </a:p>
          <a:p>
            <a:r>
              <a:rPr lang="hu-HU" dirty="0"/>
              <a:t>Az Alkotmányt, amelyet minden tag elfogadott, egy ünnepség keretében írták alá 2004. </a:t>
            </a:r>
            <a:r>
              <a:rPr lang="hu-HU" dirty="0">
                <a:hlinkClick r:id="rId10" tooltip="November 29."/>
              </a:rPr>
              <a:t>november 29-én</a:t>
            </a:r>
            <a:r>
              <a:rPr lang="hu-HU" dirty="0"/>
              <a:t>. Mielőtt életbe lépett volna – ezt </a:t>
            </a:r>
            <a:r>
              <a:rPr lang="hu-HU" dirty="0">
                <a:hlinkClick r:id="rId11" tooltip="2006"/>
              </a:rPr>
              <a:t>2006</a:t>
            </a:r>
            <a:r>
              <a:rPr lang="hu-HU" dirty="0"/>
              <a:t>. </a:t>
            </a:r>
            <a:r>
              <a:rPr lang="hu-HU" dirty="0">
                <a:hlinkClick r:id="rId12" tooltip="November 1."/>
              </a:rPr>
              <a:t>november 1-jére</a:t>
            </a:r>
            <a:r>
              <a:rPr lang="hu-HU" dirty="0"/>
              <a:t> tervezték – át kellett esnie a ratifikációs folyamaton. Ez minden országban mást jelentett, függően hagyományaitól, alkotmányának előírásaitól, és a politikai szándékoktól. Az Alkotmányt </a:t>
            </a:r>
            <a:r>
              <a:rPr lang="hu-HU" dirty="0">
                <a:hlinkClick r:id="rId13" tooltip="2005"/>
              </a:rPr>
              <a:t>2005</a:t>
            </a:r>
            <a:r>
              <a:rPr lang="hu-HU" dirty="0"/>
              <a:t>-ben a népszavazás formáját választó </a:t>
            </a:r>
            <a:r>
              <a:rPr lang="hu-HU" dirty="0">
                <a:hlinkClick r:id="rId14" tooltip="Franciaország"/>
              </a:rPr>
              <a:t>Franciaország</a:t>
            </a:r>
            <a:r>
              <a:rPr lang="hu-HU" dirty="0"/>
              <a:t> és </a:t>
            </a:r>
            <a:r>
              <a:rPr lang="hu-HU" dirty="0">
                <a:hlinkClick r:id="rId15" tooltip="Hollandia"/>
              </a:rPr>
              <a:t>Hollandia</a:t>
            </a:r>
            <a:r>
              <a:rPr lang="hu-HU" dirty="0"/>
              <a:t> visszautasította. Miközben a tagországok többsége – parlamenti úton – ratifikálta az okmányt (bár </a:t>
            </a:r>
            <a:r>
              <a:rPr lang="hu-HU" dirty="0">
                <a:hlinkClick r:id="rId16" tooltip="Spanyolország"/>
              </a:rPr>
              <a:t>Spanyolország</a:t>
            </a:r>
            <a:r>
              <a:rPr lang="hu-HU" dirty="0"/>
              <a:t> és </a:t>
            </a:r>
            <a:r>
              <a:rPr lang="hu-HU" dirty="0">
                <a:hlinkClick r:id="rId17" tooltip="Luxemburg"/>
              </a:rPr>
              <a:t>Luxemburg</a:t>
            </a:r>
            <a:r>
              <a:rPr lang="hu-HU" dirty="0"/>
              <a:t> népszavazáson hagyta jóvá), a ratifikációhoz szükséges lett volna minden tagállam hozzájárulása, ezzel világossá vált, hogy nem tud életbe lépni. Ezután az EU vezetői egy időre pihentették az ügyet, és átgondolták a „hogyan tovább” kérdését. Ez végül a tervezett Európai Alkotmány kudarcát jelentette.</a:t>
            </a:r>
          </a:p>
          <a:p>
            <a:endParaRPr lang="sk-SK" dirty="0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„BECOME VOLUNTEER  at fire brigades or other initiatives for a successful EUROPE“</a:t>
            </a:r>
            <a:endParaRPr lang="sk-SK"/>
          </a:p>
        </p:txBody>
      </p:sp>
      <p:pic>
        <p:nvPicPr>
          <p:cNvPr id="5" name="Obrázok 4" descr="C:\Users\gabor\AppData\Local\Microsoft\Windows\INetCache\Content.Word\eu_flag_europe_for_citizens_co_funded_en_rgb_right_ (1).jpg"/>
          <p:cNvPicPr/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4092" y="-6927"/>
            <a:ext cx="2876550" cy="685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77673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t-BR" dirty="0"/>
              <a:t>Az Európa 2020 stratégia célkitűzései</a:t>
            </a:r>
            <a:br>
              <a:rPr lang="pt-BR" dirty="0"/>
            </a:b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fontAlgn="t"/>
            <a:r>
              <a:rPr lang="hu-HU" b="1" dirty="0"/>
              <a:t>2020-ra az EU egészének teljesítenie kell az alábbi öt célt:</a:t>
            </a:r>
          </a:p>
          <a:p>
            <a:pPr fontAlgn="t"/>
            <a:r>
              <a:rPr lang="hu-HU" dirty="0"/>
              <a:t>1. </a:t>
            </a:r>
            <a:r>
              <a:rPr lang="hu-HU" b="1" dirty="0"/>
              <a:t>Foglalkoztatás</a:t>
            </a:r>
            <a:endParaRPr lang="hu-HU" dirty="0"/>
          </a:p>
          <a:p>
            <a:pPr lvl="1" fontAlgn="t"/>
            <a:r>
              <a:rPr lang="hu-HU" dirty="0"/>
              <a:t>Biztosítani kell, hogy a 20–64 évesek körében a foglalkoztatottság aránya elérje a 75%-ot.</a:t>
            </a:r>
          </a:p>
          <a:p>
            <a:pPr fontAlgn="t"/>
            <a:r>
              <a:rPr lang="hu-HU" dirty="0"/>
              <a:t>2. </a:t>
            </a:r>
            <a:r>
              <a:rPr lang="hu-HU" b="1" dirty="0"/>
              <a:t>K+F/innováció</a:t>
            </a:r>
            <a:endParaRPr lang="hu-HU" dirty="0"/>
          </a:p>
          <a:p>
            <a:pPr lvl="1" fontAlgn="t"/>
            <a:r>
              <a:rPr lang="hu-HU" dirty="0"/>
              <a:t>Az EU (köz- és magánforrásból származó) GDP-jének 3%-át a kutatás/fejlesztés és az innováció ösztönzésére irányuló beruházásokra kell fordítani.</a:t>
            </a:r>
          </a:p>
          <a:p>
            <a:pPr fontAlgn="t"/>
            <a:r>
              <a:rPr lang="hu-HU" dirty="0"/>
              <a:t>3. </a:t>
            </a:r>
            <a:r>
              <a:rPr lang="hu-HU" b="1" dirty="0"/>
              <a:t>Éghajlatváltozás/energia</a:t>
            </a:r>
            <a:endParaRPr lang="hu-HU" dirty="0"/>
          </a:p>
          <a:p>
            <a:pPr lvl="1" fontAlgn="t"/>
            <a:r>
              <a:rPr lang="hu-HU" dirty="0"/>
              <a:t>Az </a:t>
            </a:r>
            <a:r>
              <a:rPr lang="hu-HU" b="1" dirty="0"/>
              <a:t>üvegházhatást okozó gázok kibocsátását 20%-kal csökkenteni kell az 1990-es szinthez képest</a:t>
            </a:r>
            <a:r>
              <a:rPr lang="hu-HU" dirty="0"/>
              <a:t> (vagy akár </a:t>
            </a:r>
            <a:r>
              <a:rPr lang="hu-HU" b="1" dirty="0"/>
              <a:t>30%-kal</a:t>
            </a:r>
            <a:r>
              <a:rPr lang="hu-HU" dirty="0"/>
              <a:t>, ha adottak az ehhez szükséges feltételek).</a:t>
            </a:r>
          </a:p>
          <a:p>
            <a:pPr lvl="1" fontAlgn="t"/>
            <a:r>
              <a:rPr lang="hu-HU" b="1" dirty="0"/>
              <a:t>A megújuló energiaforrások arányát 20%-ra kell növelni.</a:t>
            </a:r>
            <a:endParaRPr lang="hu-HU" dirty="0"/>
          </a:p>
          <a:p>
            <a:pPr lvl="1" fontAlgn="t"/>
            <a:r>
              <a:rPr lang="hu-HU" b="1" dirty="0"/>
              <a:t>Az energiahatékonyságot 20%-kal kell javítani.</a:t>
            </a:r>
            <a:endParaRPr lang="hu-HU" dirty="0"/>
          </a:p>
          <a:p>
            <a:pPr fontAlgn="t"/>
            <a:r>
              <a:rPr lang="hu-HU" dirty="0"/>
              <a:t>4. </a:t>
            </a:r>
            <a:r>
              <a:rPr lang="hu-HU" b="1" dirty="0"/>
              <a:t>Oktatás</a:t>
            </a:r>
            <a:endParaRPr lang="hu-HU" dirty="0"/>
          </a:p>
          <a:p>
            <a:pPr lvl="1" fontAlgn="t"/>
            <a:r>
              <a:rPr lang="hu-HU" b="1" dirty="0"/>
              <a:t>A lemorzsolódási arányt 10% alá kell csökkenteni.</a:t>
            </a:r>
            <a:endParaRPr lang="hu-HU" dirty="0"/>
          </a:p>
          <a:p>
            <a:pPr lvl="1" fontAlgn="t"/>
            <a:r>
              <a:rPr lang="hu-HU" b="1" dirty="0"/>
              <a:t>El kell érni, hogy a 30 és 34 év közötti uniós lakosok legalább 40%-a felsőfokú végzettséggel rendelkezzen.</a:t>
            </a:r>
            <a:endParaRPr lang="hu-HU" dirty="0"/>
          </a:p>
          <a:p>
            <a:pPr fontAlgn="t"/>
            <a:r>
              <a:rPr lang="hu-HU" dirty="0"/>
              <a:t>5. </a:t>
            </a:r>
            <a:r>
              <a:rPr lang="hu-HU" b="1" dirty="0"/>
              <a:t>Szegénység/társadalmi kirekesztés</a:t>
            </a:r>
            <a:endParaRPr lang="hu-HU" dirty="0"/>
          </a:p>
          <a:p>
            <a:pPr lvl="1" fontAlgn="t"/>
            <a:r>
              <a:rPr lang="hu-HU" dirty="0"/>
              <a:t>Legalább </a:t>
            </a:r>
            <a:r>
              <a:rPr lang="hu-HU" b="1" dirty="0"/>
              <a:t>20 millióval csökkenjen azok száma, akik nyomorban és társadalmi kirekesztettségben élnek, illetve akik esetében a szegénység és a kirekesztődés reális veszélyt jelent</a:t>
            </a:r>
            <a:r>
              <a:rPr lang="hu-HU" dirty="0"/>
              <a:t>.</a:t>
            </a:r>
          </a:p>
          <a:p>
            <a:endParaRPr lang="sk-SK" dirty="0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„BECOME VOLUNTEER  at fire brigades or other initiatives for a successful EUROPE“</a:t>
            </a:r>
            <a:endParaRPr lang="sk-SK"/>
          </a:p>
        </p:txBody>
      </p:sp>
      <p:pic>
        <p:nvPicPr>
          <p:cNvPr id="5" name="Obrázok 4" descr="C:\Users\gabor\AppData\Local\Microsoft\Windows\INetCache\Content.Word\eu_flag_europe_for_citizens_co_funded_en_rgb_right_ (1)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4092" y="-6927"/>
            <a:ext cx="2876550" cy="685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96791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b="1" dirty="0" smtClean="0"/>
              <a:t>A célok egymással </a:t>
            </a:r>
            <a:r>
              <a:rPr lang="hu-HU" b="1" dirty="0"/>
              <a:t>összefüggnek és egymást </a:t>
            </a:r>
            <a:r>
              <a:rPr lang="hu-HU" b="1" dirty="0" smtClean="0"/>
              <a:t>erősítik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fontAlgn="t"/>
            <a:r>
              <a:rPr lang="hu-HU" dirty="0"/>
              <a:t>az oktatás tökéletesítése elősegíti, hogy javuljon a foglalkoztathatóság és csökkenjen a szegénység;</a:t>
            </a:r>
          </a:p>
          <a:p>
            <a:pPr fontAlgn="t"/>
            <a:r>
              <a:rPr lang="hu-HU" dirty="0"/>
              <a:t>a gazdasági életben végzett kutatási-fejlesztési és innovációs tevékenységek megsokszorozódása és a forrásfelhasználás hatékonyságának javítása révén Európa versenyképesebbé válik, és új munkahelyek jönnek létre;</a:t>
            </a:r>
          </a:p>
          <a:p>
            <a:pPr fontAlgn="t"/>
            <a:r>
              <a:rPr lang="hu-HU" dirty="0"/>
              <a:t>a környezetkímélő technológiákba történő beruházás hozzájárul az éghajlatváltozás elleni küzdelemhez, egyúttal pedig új üzleti és foglalkoztatási lehetőségeket teremt.</a:t>
            </a:r>
          </a:p>
          <a:p>
            <a:endParaRPr lang="sk-SK" dirty="0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„BECOME VOLUNTEER  at fire brigades or other initiatives for a successful EUROPE“</a:t>
            </a:r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45193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</TotalTime>
  <Words>467</Words>
  <Application>Microsoft Office PowerPoint</Application>
  <PresentationFormat>Prezentácia na obrazovke (4:3)</PresentationFormat>
  <Paragraphs>75</Paragraphs>
  <Slides>12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3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12</vt:i4>
      </vt:variant>
    </vt:vector>
  </HeadingPairs>
  <TitlesOfParts>
    <vt:vector size="16" baseType="lpstr">
      <vt:lpstr>Arial</vt:lpstr>
      <vt:lpstr>Calibri</vt:lpstr>
      <vt:lpstr>Wingdings</vt:lpstr>
      <vt:lpstr>Motív Office</vt:lpstr>
      <vt:lpstr>„Debate on the future of Europe“ </vt:lpstr>
      <vt:lpstr>Az Európai Unió országai, a különböző színek a belépés idejét jelölik 1957-től 2013-ig</vt:lpstr>
      <vt:lpstr>A FOLYAMAT</vt:lpstr>
      <vt:lpstr>Lisszaboni Szerződés</vt:lpstr>
      <vt:lpstr>Lisszaboni Szerződés</vt:lpstr>
      <vt:lpstr>Lisszaboni Szerződés</vt:lpstr>
      <vt:lpstr>Háttér</vt:lpstr>
      <vt:lpstr>Az Európa 2020 stratégia célkitűzései </vt:lpstr>
      <vt:lpstr>A célok egymással összefüggnek és egymást erősítik</vt:lpstr>
      <vt:lpstr>Fórum I.</vt:lpstr>
      <vt:lpstr>Fórum II.</vt:lpstr>
      <vt:lpstr>Prezentácia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„Debate on the future of Europe“ </dc:title>
  <dc:creator>Gabor Lelkes</dc:creator>
  <cp:lastModifiedBy>User</cp:lastModifiedBy>
  <cp:revision>16</cp:revision>
  <dcterms:created xsi:type="dcterms:W3CDTF">2017-07-22T05:23:00Z</dcterms:created>
  <dcterms:modified xsi:type="dcterms:W3CDTF">2017-07-22T11:06:08Z</dcterms:modified>
</cp:coreProperties>
</file>