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e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handoutMasterIdLst>
    <p:handoutMasterId r:id="rId17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77050" cy="10002838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280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0055" cy="501879"/>
          </a:xfrm>
          <a:prstGeom prst="rect">
            <a:avLst/>
          </a:prstGeom>
        </p:spPr>
        <p:txBody>
          <a:bodyPr vert="horz" lIns="96451" tIns="48225" rIns="96451" bIns="48225" rtlCol="0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895404" y="1"/>
            <a:ext cx="2980055" cy="501879"/>
          </a:xfrm>
          <a:prstGeom prst="rect">
            <a:avLst/>
          </a:prstGeom>
        </p:spPr>
        <p:txBody>
          <a:bodyPr vert="horz" lIns="96451" tIns="48225" rIns="96451" bIns="48225" rtlCol="0"/>
          <a:lstStyle>
            <a:lvl1pPr algn="r">
              <a:defRPr sz="1300"/>
            </a:lvl1pPr>
          </a:lstStyle>
          <a:p>
            <a:fld id="{E86875A0-C3D5-4B1E-9B03-E1FB33CA5958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9500960"/>
            <a:ext cx="2980055" cy="501878"/>
          </a:xfrm>
          <a:prstGeom prst="rect">
            <a:avLst/>
          </a:prstGeom>
        </p:spPr>
        <p:txBody>
          <a:bodyPr vert="horz" lIns="96451" tIns="48225" rIns="96451" bIns="48225" rtlCol="0" anchor="b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895404" y="9500960"/>
            <a:ext cx="2980055" cy="501878"/>
          </a:xfrm>
          <a:prstGeom prst="rect">
            <a:avLst/>
          </a:prstGeom>
        </p:spPr>
        <p:txBody>
          <a:bodyPr vert="horz" lIns="96451" tIns="48225" rIns="96451" bIns="48225" rtlCol="0" anchor="b"/>
          <a:lstStyle>
            <a:lvl1pPr algn="r">
              <a:defRPr sz="1300"/>
            </a:lvl1pPr>
          </a:lstStyle>
          <a:p>
            <a:fld id="{C2ED257A-9433-40AF-8DE8-5C1E6A7FF77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375807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37E42-3858-4096-933E-1B454C9B2576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8996-205C-487D-A851-70D2C3975466}" type="slidenum">
              <a:rPr lang="hr-HR" smtClean="0"/>
              <a:t>‹#›</a:t>
            </a:fld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37E42-3858-4096-933E-1B454C9B2576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8996-205C-487D-A851-70D2C397546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37E42-3858-4096-933E-1B454C9B2576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8996-205C-487D-A851-70D2C397546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37E42-3858-4096-933E-1B454C9B2576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8996-205C-487D-A851-70D2C397546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37E42-3858-4096-933E-1B454C9B2576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8996-205C-487D-A851-70D2C3975466}" type="slidenum">
              <a:rPr lang="hr-HR" smtClean="0"/>
              <a:t>‹#›</a:t>
            </a:fld>
            <a:endParaRPr lang="hr-H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37E42-3858-4096-933E-1B454C9B2576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8996-205C-487D-A851-70D2C397546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37E42-3858-4096-933E-1B454C9B2576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8996-205C-487D-A851-70D2C3975466}" type="slidenum">
              <a:rPr lang="hr-HR" smtClean="0"/>
              <a:t>‹#›</a:t>
            </a:fld>
            <a:endParaRPr lang="hr-H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37E42-3858-4096-933E-1B454C9B2576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8996-205C-487D-A851-70D2C397546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37E42-3858-4096-933E-1B454C9B2576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8996-205C-487D-A851-70D2C397546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37E42-3858-4096-933E-1B454C9B2576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8996-205C-487D-A851-70D2C3975466}" type="slidenum">
              <a:rPr lang="hr-HR" smtClean="0"/>
              <a:t>‹#›</a:t>
            </a:fld>
            <a:endParaRPr lang="hr-H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37E42-3858-4096-933E-1B454C9B2576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8996-205C-487D-A851-70D2C3975466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9FF37E42-3858-4096-933E-1B454C9B2576}" type="datetimeFigureOut">
              <a:rPr lang="hr-HR" smtClean="0"/>
              <a:t>21.07.2017.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84808996-205C-487D-A851-70D2C3975466}" type="slidenum">
              <a:rPr lang="hr-HR" smtClean="0"/>
              <a:t>‹#›</a:t>
            </a:fld>
            <a:endParaRPr lang="hr-H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"/><Relationship Id="rId2" Type="http://schemas.openxmlformats.org/officeDocument/2006/relationships/image" Target="../media/image34.jpe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ÖNKÉNTES TŰZOLTÓ TÁRSULAT</a:t>
            </a: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u-HU" dirty="0"/>
              <a:t>»Majd, ha kigyúl fölöttünk a sorsunk,</a:t>
            </a:r>
            <a:br>
              <a:rPr lang="hu-HU" dirty="0"/>
            </a:br>
            <a:r>
              <a:rPr lang="hu-HU" dirty="0"/>
              <a:t>s bennünket már senkise szán,</a:t>
            </a:r>
            <a:br>
              <a:rPr lang="hu-HU" dirty="0"/>
            </a:br>
            <a:r>
              <a:rPr lang="hu-HU" dirty="0"/>
              <a:t>Te öntsd ránk az első csöbör vizet</a:t>
            </a:r>
            <a:br>
              <a:rPr lang="hu-HU" dirty="0"/>
            </a:br>
            <a:r>
              <a:rPr lang="hu-HU" dirty="0"/>
              <a:t>tűzoltó égi Flórián!«”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8456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770440" cy="1600200"/>
          </a:xfrm>
        </p:spPr>
        <p:txBody>
          <a:bodyPr/>
          <a:lstStyle/>
          <a:p>
            <a:r>
              <a:rPr lang="hu-HU" dirty="0"/>
              <a:t>ÖTT KOPÁCS        </a:t>
            </a:r>
            <a:r>
              <a:rPr lang="hu-HU" dirty="0">
                <a:solidFill>
                  <a:srgbClr val="FF0000"/>
                </a:solidFill>
              </a:rPr>
              <a:t>aktivitás</a:t>
            </a:r>
            <a:endParaRPr lang="hr-HR" dirty="0">
              <a:solidFill>
                <a:srgbClr val="FF0000"/>
              </a:solidFill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48680"/>
            <a:ext cx="1929408" cy="1447056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89629"/>
            <a:ext cx="2016224" cy="1512168"/>
          </a:xfrm>
          <a:prstGeom prst="rect">
            <a:avLst/>
          </a:prstGeom>
        </p:spPr>
      </p:pic>
      <p:sp>
        <p:nvSpPr>
          <p:cNvPr id="6" name="TekstniOkvir 5"/>
          <p:cNvSpPr txBox="1"/>
          <p:nvPr/>
        </p:nvSpPr>
        <p:spPr>
          <a:xfrm>
            <a:off x="762000" y="1995736"/>
            <a:ext cx="467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i="1" dirty="0"/>
              <a:t>Vendégségben Kupuszinán</a:t>
            </a:r>
            <a:endParaRPr lang="hr-HR" b="1" i="1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1" y="548680"/>
            <a:ext cx="3087859" cy="1816388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5603486" y="2577526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i="1" dirty="0"/>
              <a:t>A 120 éves évforduló megünneplése</a:t>
            </a:r>
            <a:endParaRPr lang="hr-HR" b="1" i="1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733" y="2537425"/>
            <a:ext cx="3078246" cy="1810733"/>
          </a:xfrm>
          <a:prstGeom prst="rect">
            <a:avLst/>
          </a:prstGeom>
        </p:spPr>
      </p:pic>
      <p:sp>
        <p:nvSpPr>
          <p:cNvPr id="10" name="TekstniOkvir 9"/>
          <p:cNvSpPr txBox="1"/>
          <p:nvPr/>
        </p:nvSpPr>
        <p:spPr>
          <a:xfrm>
            <a:off x="2691408" y="4373900"/>
            <a:ext cx="4256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i="1" dirty="0"/>
              <a:t>A székesfehérvári tűzoltó egyesülettől egy szivattyút vettek át a kopácsiak</a:t>
            </a:r>
            <a:endParaRPr lang="hr-HR" b="1" i="1" dirty="0"/>
          </a:p>
        </p:txBody>
      </p:sp>
    </p:spTree>
    <p:extLst>
      <p:ext uri="{BB962C8B-B14F-4D97-AF65-F5344CB8AC3E}">
        <p14:creationId xmlns:p14="http://schemas.microsoft.com/office/powerpoint/2010/main" val="3768290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hu-HU" sz="4000" dirty="0"/>
              <a:t>ÖTT KOPÁCS                </a:t>
            </a:r>
            <a:r>
              <a:rPr lang="hu-HU" sz="4000" dirty="0">
                <a:solidFill>
                  <a:srgbClr val="FF0000"/>
                </a:solidFill>
              </a:rPr>
              <a:t>önkéntesség</a:t>
            </a:r>
            <a:endParaRPr lang="hr-HR" sz="4000" dirty="0">
              <a:solidFill>
                <a:srgbClr val="FF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1800" b="1" i="1" dirty="0"/>
              <a:t>                                                         A Kopácsi Halásznapok</a:t>
            </a:r>
          </a:p>
          <a:p>
            <a:endParaRPr lang="hu-HU" dirty="0"/>
          </a:p>
          <a:p>
            <a:r>
              <a:rPr lang="hu-HU" dirty="0"/>
              <a:t>A társulat rendszeresn vesz a település esenényein</a:t>
            </a: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" y="685800"/>
            <a:ext cx="3552825" cy="128587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764" y="183535"/>
            <a:ext cx="2466975" cy="18478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80" y="3356992"/>
            <a:ext cx="2497651" cy="187491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518" y="3360570"/>
            <a:ext cx="2549104" cy="1913537"/>
          </a:xfrm>
          <a:prstGeom prst="rect">
            <a:avLst/>
          </a:prstGeom>
        </p:spPr>
      </p:pic>
      <p:sp>
        <p:nvSpPr>
          <p:cNvPr id="9" name="TekstniOkvir 8"/>
          <p:cNvSpPr txBox="1"/>
          <p:nvPr/>
        </p:nvSpPr>
        <p:spPr>
          <a:xfrm>
            <a:off x="3707904" y="3573016"/>
            <a:ext cx="1656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u-HU" sz="1600" b="1" i="1" dirty="0"/>
          </a:p>
          <a:p>
            <a:pPr algn="ctr"/>
            <a:endParaRPr lang="hu-HU" sz="1600" b="1" i="1" dirty="0"/>
          </a:p>
          <a:p>
            <a:pPr algn="ctr"/>
            <a:r>
              <a:rPr lang="hu-HU" sz="1600" b="1" i="1" dirty="0"/>
              <a:t>A falu karácsonyfáját is felállították</a:t>
            </a:r>
            <a:endParaRPr lang="hr-HR" sz="1600" b="1" i="1" dirty="0"/>
          </a:p>
        </p:txBody>
      </p:sp>
    </p:spTree>
    <p:extLst>
      <p:ext uri="{BB962C8B-B14F-4D97-AF65-F5344CB8AC3E}">
        <p14:creationId xmlns:p14="http://schemas.microsoft.com/office/powerpoint/2010/main" val="2404081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98432" cy="1600200"/>
          </a:xfrm>
        </p:spPr>
        <p:txBody>
          <a:bodyPr>
            <a:normAutofit/>
          </a:bodyPr>
          <a:lstStyle/>
          <a:p>
            <a:r>
              <a:rPr lang="hu-HU" sz="3600" dirty="0"/>
              <a:t>ÖTT VÁRDARÓC        (DVD VARDARAC)</a:t>
            </a:r>
            <a:endParaRPr lang="hr-HR" sz="36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- 1926-ban alakult</a:t>
            </a:r>
          </a:p>
          <a:p>
            <a:r>
              <a:rPr lang="hu-HU" dirty="0"/>
              <a:t>A felnőtt tűzoltók mellett a gyerekekkel való foglalkozás </a:t>
            </a:r>
          </a:p>
          <a:p>
            <a:pPr marL="0" indent="0">
              <a:buNone/>
            </a:pPr>
            <a:r>
              <a:rPr lang="hu-HU" dirty="0"/>
              <a:t>    is nagyon fontos számukra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67595"/>
            <a:ext cx="1322559" cy="201697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269965"/>
            <a:ext cx="2857694" cy="2143271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320" y="3273373"/>
            <a:ext cx="2555776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458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hu-HU" sz="3600" dirty="0"/>
              <a:t>ÖTT VÁRDARÓC    </a:t>
            </a:r>
            <a:r>
              <a:rPr lang="hu-HU" sz="3600" dirty="0">
                <a:solidFill>
                  <a:srgbClr val="FF0000"/>
                </a:solidFill>
              </a:rPr>
              <a:t>katasztrófavédelem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Riasztások alkalmával teljes odaadással végzik munkájukat</a:t>
            </a: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8577"/>
            <a:ext cx="2267744" cy="170080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648974"/>
            <a:ext cx="2228850" cy="29718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814" y="230716"/>
            <a:ext cx="2505075" cy="187642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880" y="3381548"/>
            <a:ext cx="2513856" cy="188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72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hu-HU" sz="3600" dirty="0"/>
              <a:t>ÖTT VÁRDARÓC                    </a:t>
            </a:r>
            <a:r>
              <a:rPr lang="hu-HU" sz="3600" dirty="0">
                <a:solidFill>
                  <a:srgbClr val="FF0000"/>
                </a:solidFill>
              </a:rPr>
              <a:t>aktivitás</a:t>
            </a:r>
            <a:endParaRPr lang="hr-HR" sz="3600" dirty="0">
              <a:solidFill>
                <a:srgbClr val="FF0000"/>
              </a:solidFill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836712"/>
            <a:ext cx="2494620" cy="1663080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372" y="836712"/>
            <a:ext cx="3454028" cy="2031781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90" y="2803126"/>
            <a:ext cx="3425298" cy="2568974"/>
          </a:xfrm>
          <a:prstGeom prst="rect">
            <a:avLst/>
          </a:prstGeom>
        </p:spPr>
      </p:pic>
      <p:sp>
        <p:nvSpPr>
          <p:cNvPr id="7" name="TekstniOkvir 6"/>
          <p:cNvSpPr txBox="1"/>
          <p:nvPr/>
        </p:nvSpPr>
        <p:spPr>
          <a:xfrm>
            <a:off x="4880372" y="2888707"/>
            <a:ext cx="37240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i="1" dirty="0"/>
              <a:t>-  Rendszeresen részt vesznek a település eseményein</a:t>
            </a:r>
          </a:p>
          <a:p>
            <a:pPr marL="285750" indent="-285750">
              <a:buFontTx/>
              <a:buChar char="-"/>
            </a:pPr>
            <a:endParaRPr lang="hu-HU" sz="1400" b="1" i="1" dirty="0"/>
          </a:p>
          <a:p>
            <a:pPr marL="285750" indent="-285750">
              <a:buFontTx/>
              <a:buChar char="-"/>
            </a:pPr>
            <a:endParaRPr lang="hu-HU" sz="1400" b="1" i="1" dirty="0"/>
          </a:p>
          <a:p>
            <a:pPr marL="285750" indent="-285750">
              <a:buFontTx/>
              <a:buChar char="-"/>
            </a:pPr>
            <a:r>
              <a:rPr lang="hu-HU" sz="1400" b="1" i="1" dirty="0"/>
              <a:t>A magyarbólyiakkal barátságos mérkőzést szerveztek</a:t>
            </a:r>
          </a:p>
          <a:p>
            <a:pPr marL="285750" indent="-285750">
              <a:buFontTx/>
              <a:buChar char="-"/>
            </a:pPr>
            <a:endParaRPr lang="hu-HU" sz="1400" b="1" i="1" dirty="0"/>
          </a:p>
          <a:p>
            <a:pPr marL="285750" indent="-285750">
              <a:buFontTx/>
              <a:buChar char="-"/>
            </a:pPr>
            <a:endParaRPr lang="hu-HU" sz="1400" b="1" i="1" dirty="0"/>
          </a:p>
          <a:p>
            <a:pPr marL="285750" indent="-285750">
              <a:buFontTx/>
              <a:buChar char="-"/>
            </a:pPr>
            <a:r>
              <a:rPr lang="hu-HU" sz="1400" b="1" i="1" dirty="0"/>
              <a:t>Részt vesznek a versenyeket</a:t>
            </a:r>
            <a:endParaRPr lang="hr-HR" sz="1400" b="1" i="1" dirty="0"/>
          </a:p>
        </p:txBody>
      </p:sp>
    </p:spTree>
    <p:extLst>
      <p:ext uri="{BB962C8B-B14F-4D97-AF65-F5344CB8AC3E}">
        <p14:creationId xmlns:p14="http://schemas.microsoft.com/office/powerpoint/2010/main" val="1453215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Köszönjük nekik!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000" b="1" i="1" dirty="0"/>
              <a:t>Ezek az emberek megvédenek bennünket a katasztrófáktól, segítik környezetüket és településüket kelelmessé, lakhatóvá és barátságossá tenni. Mindezt teljesen önkéntesen, saját szabadidejüket és biztonságukat feláldozva</a:t>
            </a:r>
            <a:endParaRPr lang="hr-HR" sz="2000" b="1" i="1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46463"/>
            <a:ext cx="2588146" cy="145495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01008"/>
            <a:ext cx="2411760" cy="160721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146" y="3906520"/>
            <a:ext cx="1778000" cy="133096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74962"/>
            <a:ext cx="2808312" cy="1597959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738" y="3516745"/>
            <a:ext cx="3350146" cy="188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87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Bellyei Járás Tűzoltó Egyesülete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2011. július 17-én alakult</a:t>
            </a:r>
          </a:p>
          <a:p>
            <a:r>
              <a:rPr lang="hu-HU" dirty="0"/>
              <a:t>önkéntesség, szakmai tudás, jótékonyság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b="1" dirty="0"/>
              <a:t>TAGOK:</a:t>
            </a:r>
            <a:r>
              <a:rPr lang="hu-HU" dirty="0"/>
              <a:t>	 ÖTT Bellye (DVD BILJE)</a:t>
            </a:r>
            <a:endParaRPr lang="hr-HR" dirty="0"/>
          </a:p>
          <a:p>
            <a:pPr marL="0" indent="0">
              <a:buNone/>
            </a:pPr>
            <a:r>
              <a:rPr lang="hu-HU" dirty="0"/>
              <a:t>		ÖTT KOPÁCS (DVD KOPA</a:t>
            </a:r>
            <a:r>
              <a:rPr lang="hr-HR" dirty="0"/>
              <a:t>ČEVO)</a:t>
            </a:r>
          </a:p>
          <a:p>
            <a:pPr marL="0" indent="0">
              <a:buNone/>
            </a:pPr>
            <a:r>
              <a:rPr lang="hr-HR" dirty="0"/>
              <a:t>		</a:t>
            </a:r>
            <a:r>
              <a:rPr lang="hu-HU" dirty="0"/>
              <a:t>ÖTT VÁRDARÓC (DVD VARDARAC)</a:t>
            </a:r>
            <a:endParaRPr lang="hr-HR" dirty="0"/>
          </a:p>
          <a:p>
            <a:pPr marL="0" indent="0">
              <a:buNone/>
            </a:pPr>
            <a:r>
              <a:rPr lang="hu-HU" dirty="0"/>
              <a:t>		ÖTT LASKÓ (DVD LUG) (nem aktív)</a:t>
            </a:r>
            <a:endParaRPr lang="hr-HR" dirty="0"/>
          </a:p>
          <a:p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221088"/>
            <a:ext cx="2757207" cy="165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310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ÖTT BELLYE (DVD BILJE)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hu-HU" dirty="0"/>
              <a:t>1897-ben alakult</a:t>
            </a:r>
          </a:p>
          <a:p>
            <a:r>
              <a:rPr lang="hu-HU" dirty="0"/>
              <a:t>A felnőttek mellett (83 aktiv tag, </a:t>
            </a:r>
          </a:p>
          <a:p>
            <a:pPr marL="0" indent="0">
              <a:buNone/>
            </a:pPr>
            <a:r>
              <a:rPr lang="hu-HU" dirty="0"/>
              <a:t>43 operativ) gyerek és ifjúsági </a:t>
            </a:r>
          </a:p>
          <a:p>
            <a:pPr marL="0" indent="0">
              <a:buNone/>
            </a:pPr>
            <a:r>
              <a:rPr lang="hu-HU" dirty="0"/>
              <a:t>csoporttal (25 tag) is dolgoznak</a:t>
            </a:r>
          </a:p>
          <a:p>
            <a:r>
              <a:rPr lang="hu-HU" dirty="0"/>
              <a:t>Felszereltség: 1 rohamkocsi, </a:t>
            </a:r>
          </a:p>
          <a:p>
            <a:pPr marL="0" indent="0">
              <a:buNone/>
            </a:pPr>
            <a:r>
              <a:rPr lang="hu-HU" dirty="0"/>
              <a:t>      1 Niva terepjáró,  2 kombi </a:t>
            </a:r>
          </a:p>
          <a:p>
            <a:pPr marL="0" indent="0">
              <a:buNone/>
            </a:pPr>
            <a:r>
              <a:rPr lang="hu-HU" dirty="0"/>
              <a:t>      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343584"/>
            <a:ext cx="3154805" cy="17726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20688"/>
            <a:ext cx="2438400" cy="182880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211184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431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hu-HU" dirty="0"/>
              <a:t>ÖTT BELLYE  </a:t>
            </a:r>
            <a:r>
              <a:rPr lang="hu-HU" sz="3100" dirty="0">
                <a:solidFill>
                  <a:srgbClr val="FF0000"/>
                </a:solidFill>
              </a:rPr>
              <a:t>katasztrófavédelem</a:t>
            </a:r>
            <a:endParaRPr lang="hr-HR" sz="3100" dirty="0">
              <a:solidFill>
                <a:srgbClr val="FF0000"/>
              </a:solidFill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742950"/>
            <a:ext cx="1915716" cy="957858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04" y="582558"/>
            <a:ext cx="2626821" cy="1751214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70" y="2852328"/>
            <a:ext cx="3055575" cy="1719672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329" y="3166624"/>
            <a:ext cx="2516944" cy="147021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524" y="742950"/>
            <a:ext cx="2273622" cy="1705952"/>
          </a:xfrm>
          <a:prstGeom prst="rect">
            <a:avLst/>
          </a:prstGeom>
        </p:spPr>
      </p:pic>
      <p:sp>
        <p:nvSpPr>
          <p:cNvPr id="10" name="TekstniOkvir 9"/>
          <p:cNvSpPr txBox="1"/>
          <p:nvPr/>
        </p:nvSpPr>
        <p:spPr>
          <a:xfrm>
            <a:off x="762000" y="1700808"/>
            <a:ext cx="1915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i="1" dirty="0"/>
              <a:t>Ég a Kopácsi rét </a:t>
            </a:r>
          </a:p>
          <a:p>
            <a:r>
              <a:rPr lang="hu-HU" sz="1600" b="1" i="1" dirty="0"/>
              <a:t>Befogadó központja</a:t>
            </a:r>
            <a:endParaRPr lang="hr-HR" sz="1600" b="1" i="1" dirty="0"/>
          </a:p>
        </p:txBody>
      </p:sp>
      <p:sp>
        <p:nvSpPr>
          <p:cNvPr id="11" name="TekstniOkvir 10"/>
          <p:cNvSpPr txBox="1"/>
          <p:nvPr/>
        </p:nvSpPr>
        <p:spPr>
          <a:xfrm>
            <a:off x="3013404" y="2333772"/>
            <a:ext cx="2626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i="1" dirty="0"/>
              <a:t>Vihar utáni intervenció</a:t>
            </a:r>
            <a:endParaRPr lang="hr-HR" sz="1600" b="1" i="1" dirty="0"/>
          </a:p>
        </p:txBody>
      </p:sp>
      <p:sp>
        <p:nvSpPr>
          <p:cNvPr id="12" name="TekstniOkvir 11"/>
          <p:cNvSpPr txBox="1"/>
          <p:nvPr/>
        </p:nvSpPr>
        <p:spPr>
          <a:xfrm>
            <a:off x="6438765" y="2401132"/>
            <a:ext cx="2273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i="1" dirty="0"/>
              <a:t>Legtöbb esetben kültéri tüuehez mozgósítják a tűzoltókat</a:t>
            </a:r>
            <a:endParaRPr lang="hr-HR" sz="1600" b="1" i="1" dirty="0"/>
          </a:p>
        </p:txBody>
      </p:sp>
      <p:sp>
        <p:nvSpPr>
          <p:cNvPr id="13" name="TekstniOkvir 12"/>
          <p:cNvSpPr txBox="1"/>
          <p:nvPr/>
        </p:nvSpPr>
        <p:spPr>
          <a:xfrm>
            <a:off x="179512" y="4725144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i="1" dirty="0"/>
              <a:t>Tűzoltás közben</a:t>
            </a:r>
            <a:endParaRPr lang="hr-HR" sz="1600" b="1" i="1" dirty="0"/>
          </a:p>
        </p:txBody>
      </p:sp>
      <p:sp>
        <p:nvSpPr>
          <p:cNvPr id="14" name="TekstniOkvir 13"/>
          <p:cNvSpPr txBox="1"/>
          <p:nvPr/>
        </p:nvSpPr>
        <p:spPr>
          <a:xfrm>
            <a:off x="4427984" y="4725144"/>
            <a:ext cx="4104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i="1" dirty="0"/>
              <a:t>Árvizek alkalmával is elsők a segítségben</a:t>
            </a:r>
            <a:endParaRPr lang="hr-HR" sz="1600" b="1" i="1" dirty="0"/>
          </a:p>
        </p:txBody>
      </p:sp>
    </p:spTree>
    <p:extLst>
      <p:ext uri="{BB962C8B-B14F-4D97-AF65-F5344CB8AC3E}">
        <p14:creationId xmlns:p14="http://schemas.microsoft.com/office/powerpoint/2010/main" val="1929175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400" b="1" dirty="0">
                <a:solidFill>
                  <a:schemeClr val="tx1"/>
                </a:solidFill>
              </a:rPr>
              <a:t>ÖTT BELLYE         </a:t>
            </a:r>
            <a:r>
              <a:rPr lang="hu-HU" sz="4400" b="1" dirty="0">
                <a:solidFill>
                  <a:srgbClr val="FF0000"/>
                </a:solidFill>
              </a:rPr>
              <a:t>aktivitás</a:t>
            </a:r>
            <a:endParaRPr lang="hr-HR" sz="4400" b="1" dirty="0">
              <a:solidFill>
                <a:srgbClr val="FF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120 éves évforduló megünneplése</a:t>
            </a: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89791"/>
            <a:ext cx="2407303" cy="160447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2524213" cy="168022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73" y="3212976"/>
            <a:ext cx="2843386" cy="1895128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284984"/>
            <a:ext cx="3275539" cy="218316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69758"/>
            <a:ext cx="2303194" cy="1535088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418148"/>
            <a:ext cx="1277888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019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986464" cy="1600200"/>
          </a:xfrm>
        </p:spPr>
        <p:txBody>
          <a:bodyPr>
            <a:normAutofit/>
          </a:bodyPr>
          <a:lstStyle/>
          <a:p>
            <a:r>
              <a:rPr lang="hu-HU" dirty="0"/>
              <a:t>ÖTT BELLYE    </a:t>
            </a:r>
            <a:r>
              <a:rPr lang="hu-HU" dirty="0">
                <a:solidFill>
                  <a:srgbClr val="FF0000"/>
                </a:solidFill>
              </a:rPr>
              <a:t>jótékonyság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36209" y="-166329"/>
            <a:ext cx="7543800" cy="3886200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Székesfehérvári kolbász fesztivál</a:t>
            </a:r>
          </a:p>
          <a:p>
            <a:pPr marL="0" indent="0">
              <a:buNone/>
            </a:pPr>
            <a:r>
              <a:rPr lang="hu-HU" dirty="0"/>
              <a:t>Jótékonysági akció – az elkészült kolbászokat a rászorulóknak adták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223728"/>
            <a:ext cx="3940232" cy="242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61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/>
          <a:lstStyle/>
          <a:p>
            <a:r>
              <a:rPr lang="hu-HU" dirty="0"/>
              <a:t>ÖTT BELLYE        </a:t>
            </a:r>
            <a:r>
              <a:rPr lang="hu-HU" dirty="0">
                <a:solidFill>
                  <a:srgbClr val="FF0000"/>
                </a:solidFill>
              </a:rPr>
              <a:t>oktatás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Szent Flórián napján a legkisebbeket látta vendégül a tárulat</a:t>
            </a:r>
            <a:endParaRPr lang="hr-HR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616" y="473079"/>
            <a:ext cx="1111870" cy="1667805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2699792" cy="1799861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996952"/>
            <a:ext cx="3064595" cy="2043063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59" y="2965781"/>
            <a:ext cx="3599892" cy="239992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791" y="389836"/>
            <a:ext cx="2478188" cy="165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83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hu-HU" sz="4400" dirty="0"/>
              <a:t>ÖTT KOPÁCS   </a:t>
            </a:r>
            <a:r>
              <a:rPr lang="hu-HU" sz="4000" dirty="0"/>
              <a:t>(DVD KOPA</a:t>
            </a:r>
            <a:r>
              <a:rPr lang="hr-HR" sz="4000" dirty="0"/>
              <a:t>ČEVO)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1892-ben alakult</a:t>
            </a:r>
          </a:p>
          <a:p>
            <a:r>
              <a:rPr lang="hu-HU" dirty="0"/>
              <a:t>19 aktív tag, 12 fiatal csatlakozott az egyesülethez</a:t>
            </a:r>
          </a:p>
          <a:p>
            <a:r>
              <a:rPr lang="hu-HU" dirty="0"/>
              <a:t>12 gyermek</a:t>
            </a:r>
          </a:p>
          <a:p>
            <a:r>
              <a:rPr lang="hu-HU" dirty="0"/>
              <a:t>15 tiszteletbeli tag</a:t>
            </a:r>
          </a:p>
          <a:p>
            <a:r>
              <a:rPr lang="hu-HU" dirty="0"/>
              <a:t>1 kombi</a:t>
            </a: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068960"/>
            <a:ext cx="1905000" cy="190500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536" y="3068960"/>
            <a:ext cx="1905000" cy="19050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336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501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r>
              <a:rPr lang="hu-HU" sz="3600" dirty="0"/>
              <a:t>ÖTT KOPÁCS          </a:t>
            </a:r>
            <a:r>
              <a:rPr lang="hu-HU" sz="3600" dirty="0">
                <a:solidFill>
                  <a:srgbClr val="FF0000"/>
                </a:solidFill>
              </a:rPr>
              <a:t>katasztrófavédelem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965960" lvl="7" indent="0">
              <a:buNone/>
            </a:pPr>
            <a:r>
              <a:rPr lang="hu-HU" sz="2000" b="1" i="1" dirty="0"/>
              <a:t>A bellyei és várdaróci tűzoltókkal minden riasztásnál ott vannak</a:t>
            </a:r>
            <a:endParaRPr lang="hr-HR" sz="2000" b="1" i="1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847037"/>
            <a:ext cx="1377153" cy="244827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04664"/>
            <a:ext cx="2400267" cy="18002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76" y="3391094"/>
            <a:ext cx="2450807" cy="183810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41" y="573504"/>
            <a:ext cx="1343171" cy="179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46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391</TotalTime>
  <Words>290</Words>
  <Application>Microsoft Office PowerPoint</Application>
  <PresentationFormat>Prikaz na zaslonu (4:3)</PresentationFormat>
  <Paragraphs>67</Paragraphs>
  <Slides>15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Corbel</vt:lpstr>
      <vt:lpstr>NewsPrint</vt:lpstr>
      <vt:lpstr>ÖNKÉNTES TŰZOLTÓ TÁRSULAT</vt:lpstr>
      <vt:lpstr>Bellyei Járás Tűzoltó Egyesülete</vt:lpstr>
      <vt:lpstr>ÖTT BELLYE (DVD BILJE)</vt:lpstr>
      <vt:lpstr>ÖTT BELLYE  katasztrófavédelem</vt:lpstr>
      <vt:lpstr>ÖTT BELLYE         aktivitás</vt:lpstr>
      <vt:lpstr>ÖTT BELLYE    jótékonyság</vt:lpstr>
      <vt:lpstr>ÖTT BELLYE        oktatás</vt:lpstr>
      <vt:lpstr>ÖTT KOPÁCS   (DVD KOPAČEVO)</vt:lpstr>
      <vt:lpstr>ÖTT KOPÁCS          katasztrófavédelem</vt:lpstr>
      <vt:lpstr>ÖTT KOPÁCS        aktivitás</vt:lpstr>
      <vt:lpstr>ÖTT KOPÁCS                önkéntesség</vt:lpstr>
      <vt:lpstr>ÖTT VÁRDARÓC        (DVD VARDARAC)</vt:lpstr>
      <vt:lpstr>ÖTT VÁRDARÓC    katasztrófavédelem</vt:lpstr>
      <vt:lpstr>ÖTT VÁRDARÓC                    aktivitás</vt:lpstr>
      <vt:lpstr>Köszönjük nekik!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ÖNKÉNTES TŰZOLTÓ TÁRSULAT</dc:title>
  <dc:creator>Zorica</dc:creator>
  <cp:lastModifiedBy>Dera Kornelija</cp:lastModifiedBy>
  <cp:revision>30</cp:revision>
  <cp:lastPrinted>2017-07-21T06:33:49Z</cp:lastPrinted>
  <dcterms:created xsi:type="dcterms:W3CDTF">2017-07-19T11:59:30Z</dcterms:created>
  <dcterms:modified xsi:type="dcterms:W3CDTF">2017-07-21T06:38:03Z</dcterms:modified>
</cp:coreProperties>
</file>