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4" r:id="rId3"/>
    <p:sldId id="271" r:id="rId4"/>
    <p:sldId id="270" r:id="rId5"/>
    <p:sldId id="268" r:id="rId6"/>
    <p:sldId id="269" r:id="rId7"/>
    <p:sldId id="273" r:id="rId8"/>
    <p:sldId id="272" r:id="rId9"/>
    <p:sldId id="263" r:id="rId10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05"/>
  </p:normalViewPr>
  <p:slideViewPr>
    <p:cSldViewPr>
      <p:cViewPr varScale="1">
        <p:scale>
          <a:sx n="108" d="100"/>
          <a:sy n="108" d="100"/>
        </p:scale>
        <p:origin x="176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DB29-65F8-44C1-8E8C-BB31E95FED47}" type="datetimeFigureOut">
              <a:rPr lang="sk-SK" smtClean="0"/>
              <a:t>22.7.17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BEA04-0F2D-4230-84F9-3E4DA435DD52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4814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236A1-3CA8-42DC-B528-1124AF7CB369}" type="datetime1">
              <a:rPr lang="sk-SK" smtClean="0"/>
              <a:t>22.7.17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D253CB-3913-4004-9E0C-316D14C836FD}" type="datetime1">
              <a:rPr lang="sk-SK" smtClean="0"/>
              <a:t>22.7.17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5978B2-D696-4DF9-8CAB-4E1F06744C1B}" type="datetime1">
              <a:rPr lang="sk-SK" smtClean="0"/>
              <a:t>22.7.17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104A9-BC55-4BE8-90AE-DBC6825CBB79}" type="datetime1">
              <a:rPr lang="sk-SK" smtClean="0"/>
              <a:t>22.7.17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5816-C118-4022-B216-6CC109A0E6FD}" type="datetime1">
              <a:rPr lang="sk-SK" smtClean="0"/>
              <a:t>22.7.17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C7DD7-FF8B-4068-93F1-D0AF1EE8EC93}" type="datetime1">
              <a:rPr lang="sk-SK" smtClean="0"/>
              <a:t>22.7.17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C5442-5C7A-4B81-927A-8F6F4E4526EE}" type="datetime1">
              <a:rPr lang="sk-SK" smtClean="0"/>
              <a:t>22.7.17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5F8F4-2C70-4F8B-910B-75361CB755C5}" type="datetime1">
              <a:rPr lang="sk-SK" smtClean="0"/>
              <a:t>22.7.17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BDD9-3BB3-4B2C-8DE2-94B7BDED1E7C}" type="datetime1">
              <a:rPr lang="sk-SK" smtClean="0"/>
              <a:t>22.7.17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1CA0C-8EA0-4F08-9B4C-3EE0445BF1E2}" type="datetime1">
              <a:rPr lang="sk-SK" smtClean="0"/>
              <a:t>22.7.17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F19C71-8BF1-4B92-A123-BF308CE20BAB}" type="datetime1">
              <a:rPr lang="sk-SK" smtClean="0"/>
              <a:t>22.7.17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FB945-CE2C-48EA-869E-F7F6D049FC8B}" type="datetime1">
              <a:rPr lang="sk-SK" smtClean="0"/>
              <a:t>22.7.17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4D80-3779-453A-ADA2-5F0F5F321983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Jean_Monnet#cite_note-4" TargetMode="External"/><Relationship Id="rId4" Type="http://schemas.openxmlformats.org/officeDocument/2006/relationships/hyperlink" Target="https://hu.wikipedia.org/wiki/Eur%C3%B3pa_d%C3%ADszpolg%C3%A1ra" TargetMode="External"/><Relationship Id="rId5" Type="http://schemas.openxmlformats.org/officeDocument/2006/relationships/hyperlink" Target="https://hu.wikipedia.org/wiki/Cognac_(telep%C3%BCl%C3%A9s)" TargetMode="External"/><Relationship Id="rId6" Type="http://schemas.openxmlformats.org/officeDocument/2006/relationships/hyperlink" Target="https://hu.wikipedia.org/wiki/1888" TargetMode="External"/><Relationship Id="rId7" Type="http://schemas.openxmlformats.org/officeDocument/2006/relationships/hyperlink" Target="https://hu.wikipedia.org/wiki/November_9." TargetMode="External"/><Relationship Id="rId8" Type="http://schemas.openxmlformats.org/officeDocument/2006/relationships/hyperlink" Target="https://hu.wikipedia.org/wiki/Bazoches-sur-Guyonne" TargetMode="External"/><Relationship Id="rId9" Type="http://schemas.openxmlformats.org/officeDocument/2006/relationships/hyperlink" Target="https://hu.wikipedia.org/wiki/1979" TargetMode="External"/><Relationship Id="rId10" Type="http://schemas.openxmlformats.org/officeDocument/2006/relationships/hyperlink" Target="https://hu.wikipedia.org/wiki/M%C3%A1rcius_16.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u.wikipedia.org/wiki/Jean_Monnet#cite_note-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Orsz%C3%A1g" TargetMode="External"/><Relationship Id="rId4" Type="http://schemas.openxmlformats.org/officeDocument/2006/relationships/hyperlink" Target="https://hu.wikipedia.org/wiki/P%C3%A1rt" TargetMode="External"/><Relationship Id="rId5" Type="http://schemas.openxmlformats.org/officeDocument/2006/relationships/hyperlink" Target="https://hu.wikipedia.org/wiki/Ideol%C3%B3gia" TargetMode="External"/><Relationship Id="rId6" Type="http://schemas.openxmlformats.org/officeDocument/2006/relationships/hyperlink" Target="https://hu.wikipedia.org/wiki/Kommunizmus" TargetMode="External"/><Relationship Id="rId7" Type="http://schemas.openxmlformats.org/officeDocument/2006/relationships/hyperlink" Target="https://hu.wikipedia.org/wiki/Eur%C3%B3pai_Parlament" TargetMode="External"/><Relationship Id="rId8" Type="http://schemas.openxmlformats.org/officeDocument/2006/relationships/hyperlink" Target="https://hu.wikipedia.org/w/index.php?title=Szabads%C3%A1g_%C3%A9s_Demokr%C3%A1cia_Eur%C3%B3p%C3%A1ja&amp;action=edit&amp;redlink=1" TargetMode="External"/><Relationship Id="rId9" Type="http://schemas.openxmlformats.org/officeDocument/2006/relationships/hyperlink" Target="https://hu.wikipedia.org/wiki/Angol_nyelv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u.wikipedia.org/wiki/Eur%C3%B3pai_Uni%C3%B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hu.wikipedia.org/wiki/Eur%C3%B3pai_Bizotts%C3%A1g" TargetMode="External"/><Relationship Id="rId4" Type="http://schemas.openxmlformats.org/officeDocument/2006/relationships/hyperlink" Target="https://hu.wikipedia.org/w/index.php?title=Legitim%C3%A1ci%C3%B3&amp;action=edit&amp;redlink=1" TargetMode="External"/><Relationship Id="rId5" Type="http://schemas.openxmlformats.org/officeDocument/2006/relationships/hyperlink" Target="https://hu.wikipedia.org/wiki/T%C3%B6r%C3%B6korsz%C3%A1g" TargetMode="External"/><Relationship Id="rId6" Type="http://schemas.openxmlformats.org/officeDocument/2006/relationships/hyperlink" Target="https://hu.wikipedia.org/wiki/Amerikai_Egyes%C3%BClt_%C3%81llamok" TargetMode="External"/><Relationship Id="rId7" Type="http://schemas.openxmlformats.org/officeDocument/2006/relationships/hyperlink" Target="https://hu.wikipedia.org/wiki/A_2008-ban_kirobbant_gazdas%C3%A1gi_vil%C3%A1gv%C3%A1ls%C3%A1g" TargetMode="External"/><Relationship Id="rId8" Type="http://schemas.openxmlformats.org/officeDocument/2006/relationships/hyperlink" Target="https://hu.wikipedia.org/wiki/N%C3%A9metorsz%C3%A1g" TargetMode="External"/><Relationship Id="rId9" Type="http://schemas.openxmlformats.org/officeDocument/2006/relationships/hyperlink" Target="https://hu.wikipedia.org/wiki/Xenof%C3%B3bia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hu.wikipedia.org/wiki/T%C3%A1rsadalmi_igazs%C3%A1goss%C3%A1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en-GB" dirty="0" smtClean="0"/>
              <a:t>„</a:t>
            </a:r>
            <a:r>
              <a:rPr lang="en-GB" dirty="0"/>
              <a:t>Understanding and Debating </a:t>
            </a:r>
            <a:r>
              <a:rPr lang="en-GB" dirty="0" smtClean="0"/>
              <a:t>Euroscepticism“ </a:t>
            </a:r>
            <a:endParaRPr lang="sk-SK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pic>
        <p:nvPicPr>
          <p:cNvPr id="6" name="Obrázok 5" descr="C:\Users\gabor\AppData\Local\Microsoft\Windows\INetCache\Content.Word\eu_flag_europe_for_citizens_co_funded_en_rgb_right_ 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476672"/>
            <a:ext cx="2876550" cy="685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4944" y="3316940"/>
            <a:ext cx="4065376" cy="23866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792102"/>
            <a:ext cx="3278346" cy="2914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593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Gondolatai</a:t>
            </a:r>
            <a:r>
              <a:rPr lang="en-US" dirty="0" smtClean="0"/>
              <a:t> 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Semmi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veszélyesebb</a:t>
            </a:r>
            <a:r>
              <a:rPr lang="en-US" dirty="0"/>
              <a:t>, mint a </a:t>
            </a:r>
            <a:r>
              <a:rPr lang="en-US" dirty="0" err="1"/>
              <a:t>győzelem</a:t>
            </a:r>
            <a:r>
              <a:rPr lang="en-US" dirty="0"/>
              <a:t>.</a:t>
            </a:r>
          </a:p>
          <a:p>
            <a:r>
              <a:rPr lang="en-US" dirty="0"/>
              <a:t>Minden </a:t>
            </a:r>
            <a:r>
              <a:rPr lang="en-US" dirty="0" err="1"/>
              <a:t>válság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újabb</a:t>
            </a:r>
            <a:r>
              <a:rPr lang="en-US" dirty="0"/>
              <a:t> </a:t>
            </a:r>
            <a:r>
              <a:rPr lang="en-US" dirty="0" err="1"/>
              <a:t>lehetőség</a:t>
            </a:r>
            <a:r>
              <a:rPr lang="en-US" dirty="0"/>
              <a:t>.</a:t>
            </a:r>
          </a:p>
          <a:p>
            <a:r>
              <a:rPr lang="en-US" dirty="0"/>
              <a:t>Amit </a:t>
            </a:r>
            <a:r>
              <a:rPr lang="en-US" dirty="0" err="1"/>
              <a:t>Ön</a:t>
            </a:r>
            <a:r>
              <a:rPr lang="en-US" dirty="0"/>
              <a:t> </a:t>
            </a:r>
            <a:r>
              <a:rPr lang="en-US" dirty="0" err="1"/>
              <a:t>mond</a:t>
            </a:r>
            <a:r>
              <a:rPr lang="en-US" dirty="0"/>
              <a:t>, </a:t>
            </a:r>
            <a:r>
              <a:rPr lang="en-US" dirty="0" err="1"/>
              <a:t>túl</a:t>
            </a:r>
            <a:r>
              <a:rPr lang="en-US" dirty="0"/>
              <a:t> </a:t>
            </a:r>
            <a:r>
              <a:rPr lang="en-US" dirty="0" err="1"/>
              <a:t>világos</a:t>
            </a:r>
            <a:r>
              <a:rPr lang="en-US" dirty="0"/>
              <a:t> </a:t>
            </a:r>
            <a:r>
              <a:rPr lang="en-US" dirty="0" err="1"/>
              <a:t>ahhoz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</a:t>
            </a:r>
            <a:r>
              <a:rPr lang="en-US" dirty="0" err="1"/>
              <a:t>igaz</a:t>
            </a:r>
            <a:r>
              <a:rPr lang="en-US" dirty="0"/>
              <a:t> </a:t>
            </a:r>
            <a:r>
              <a:rPr lang="en-US" dirty="0" err="1"/>
              <a:t>legyen</a:t>
            </a:r>
            <a:r>
              <a:rPr lang="en-US" dirty="0"/>
              <a:t>.</a:t>
            </a:r>
          </a:p>
          <a:p>
            <a:r>
              <a:rPr lang="en-US" dirty="0" err="1"/>
              <a:t>Miért</a:t>
            </a:r>
            <a:r>
              <a:rPr lang="en-US" dirty="0"/>
              <a:t> </a:t>
            </a:r>
            <a:r>
              <a:rPr lang="en-US" dirty="0" err="1"/>
              <a:t>kellene</a:t>
            </a:r>
            <a:r>
              <a:rPr lang="en-US" dirty="0"/>
              <a:t> </a:t>
            </a:r>
            <a:r>
              <a:rPr lang="en-US" dirty="0" err="1"/>
              <a:t>lennie</a:t>
            </a:r>
            <a:r>
              <a:rPr lang="en-US" dirty="0"/>
              <a:t> </a:t>
            </a:r>
            <a:r>
              <a:rPr lang="en-US" dirty="0" err="1"/>
              <a:t>egy</a:t>
            </a:r>
            <a:r>
              <a:rPr lang="en-US" dirty="0"/>
              <a:t> </a:t>
            </a:r>
            <a:r>
              <a:rPr lang="en-US" dirty="0" err="1"/>
              <a:t>vonalnak</a:t>
            </a:r>
            <a:r>
              <a:rPr lang="en-US" dirty="0"/>
              <a:t>, </a:t>
            </a:r>
            <a:r>
              <a:rPr lang="en-US" dirty="0" err="1"/>
              <a:t>amelyen</a:t>
            </a:r>
            <a:r>
              <a:rPr lang="en-US" dirty="0"/>
              <a:t> </a:t>
            </a:r>
            <a:r>
              <a:rPr lang="en-US" dirty="0" err="1"/>
              <a:t>túl</a:t>
            </a:r>
            <a:r>
              <a:rPr lang="en-US" dirty="0"/>
              <a:t> </a:t>
            </a:r>
            <a:r>
              <a:rPr lang="en-US" dirty="0" err="1"/>
              <a:t>másképp</a:t>
            </a:r>
            <a:r>
              <a:rPr lang="en-US" dirty="0"/>
              <a:t> </a:t>
            </a:r>
            <a:r>
              <a:rPr lang="en-US" dirty="0" err="1"/>
              <a:t>tekintek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emberekre</a:t>
            </a:r>
            <a:r>
              <a:rPr lang="en-US" dirty="0"/>
              <a:t>, mint </a:t>
            </a:r>
            <a:r>
              <a:rPr lang="en-US" dirty="0" err="1"/>
              <a:t>azokra</a:t>
            </a:r>
            <a:r>
              <a:rPr lang="en-US" dirty="0"/>
              <a:t>, </a:t>
            </a:r>
            <a:r>
              <a:rPr lang="en-US" dirty="0" err="1"/>
              <a:t>akik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én</a:t>
            </a:r>
            <a:r>
              <a:rPr lang="en-US" dirty="0"/>
              <a:t> </a:t>
            </a:r>
            <a:r>
              <a:rPr lang="en-US" dirty="0" err="1"/>
              <a:t>oldalamon</a:t>
            </a:r>
            <a:r>
              <a:rPr lang="en-US" dirty="0"/>
              <a:t> </a:t>
            </a:r>
            <a:r>
              <a:rPr lang="en-US" dirty="0" err="1"/>
              <a:t>állnak</a:t>
            </a:r>
            <a:r>
              <a:rPr lang="en-US" dirty="0"/>
              <a:t>?</a:t>
            </a:r>
          </a:p>
          <a:p>
            <a:r>
              <a:rPr lang="en-US" dirty="0"/>
              <a:t>A </a:t>
            </a:r>
            <a:r>
              <a:rPr lang="en-US" dirty="0" err="1"/>
              <a:t>történelem</a:t>
            </a:r>
            <a:r>
              <a:rPr lang="en-US" dirty="0"/>
              <a:t> </a:t>
            </a:r>
            <a:r>
              <a:rPr lang="en-US" dirty="0" err="1"/>
              <a:t>mankó</a:t>
            </a:r>
            <a:r>
              <a:rPr lang="en-US" dirty="0"/>
              <a:t> </a:t>
            </a:r>
            <a:r>
              <a:rPr lang="en-US" dirty="0" err="1"/>
              <a:t>azoknak</a:t>
            </a:r>
            <a:r>
              <a:rPr lang="en-US" dirty="0"/>
              <a:t>, </a:t>
            </a:r>
            <a:r>
              <a:rPr lang="en-US" dirty="0" err="1"/>
              <a:t>akik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akarnak</a:t>
            </a:r>
            <a:r>
              <a:rPr lang="en-US" dirty="0"/>
              <a:t> </a:t>
            </a:r>
            <a:r>
              <a:rPr lang="en-US" dirty="0" err="1"/>
              <a:t>maguk</a:t>
            </a:r>
            <a:r>
              <a:rPr lang="en-US" dirty="0"/>
              <a:t> </a:t>
            </a:r>
            <a:r>
              <a:rPr lang="en-US" dirty="0" err="1"/>
              <a:t>gondolkodni</a:t>
            </a:r>
            <a:r>
              <a:rPr lang="en-US" dirty="0"/>
              <a:t>.</a:t>
            </a:r>
          </a:p>
          <a:p>
            <a:r>
              <a:rPr lang="en-US" dirty="0" err="1"/>
              <a:t>Némi</a:t>
            </a:r>
            <a:r>
              <a:rPr lang="en-US" dirty="0"/>
              <a:t> </a:t>
            </a:r>
            <a:r>
              <a:rPr lang="en-US" dirty="0" err="1"/>
              <a:t>összevisszaság</a:t>
            </a:r>
            <a:r>
              <a:rPr lang="en-US" dirty="0"/>
              <a:t> </a:t>
            </a:r>
            <a:r>
              <a:rPr lang="en-US" dirty="0" err="1"/>
              <a:t>nélkül</a:t>
            </a:r>
            <a:r>
              <a:rPr lang="en-US" dirty="0"/>
              <a:t> </a:t>
            </a:r>
            <a:r>
              <a:rPr lang="en-US" dirty="0" err="1"/>
              <a:t>sosincs</a:t>
            </a:r>
            <a:r>
              <a:rPr lang="en-US" dirty="0"/>
              <a:t> </a:t>
            </a:r>
            <a:r>
              <a:rPr lang="en-US" dirty="0" err="1"/>
              <a:t>haladás</a:t>
            </a:r>
            <a:r>
              <a:rPr lang="en-US" dirty="0"/>
              <a:t>.</a:t>
            </a:r>
          </a:p>
          <a:p>
            <a:r>
              <a:rPr lang="en-US" dirty="0" err="1"/>
              <a:t>Vannak</a:t>
            </a:r>
            <a:r>
              <a:rPr lang="en-US" dirty="0"/>
              <a:t>, </a:t>
            </a:r>
            <a:r>
              <a:rPr lang="en-US" dirty="0" err="1"/>
              <a:t>akik</a:t>
            </a:r>
            <a:r>
              <a:rPr lang="en-US" dirty="0"/>
              <a:t> „</a:t>
            </a:r>
            <a:r>
              <a:rPr lang="en-US" dirty="0" err="1"/>
              <a:t>valakik</a:t>
            </a:r>
            <a:r>
              <a:rPr lang="en-US" dirty="0"/>
              <a:t>” </a:t>
            </a:r>
            <a:r>
              <a:rPr lang="en-US" dirty="0" err="1"/>
              <a:t>akarnak</a:t>
            </a:r>
            <a:r>
              <a:rPr lang="en-US" dirty="0"/>
              <a:t> </a:t>
            </a:r>
            <a:r>
              <a:rPr lang="en-US" dirty="0" err="1"/>
              <a:t>lenni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vannak</a:t>
            </a:r>
            <a:r>
              <a:rPr lang="en-US" dirty="0"/>
              <a:t>, </a:t>
            </a:r>
            <a:r>
              <a:rPr lang="en-US" dirty="0" err="1"/>
              <a:t>akik</a:t>
            </a:r>
            <a:r>
              <a:rPr lang="en-US" dirty="0"/>
              <a:t> </a:t>
            </a:r>
            <a:r>
              <a:rPr lang="en-US" dirty="0" err="1"/>
              <a:t>tenni</a:t>
            </a:r>
            <a:r>
              <a:rPr lang="en-US" dirty="0"/>
              <a:t> </a:t>
            </a:r>
            <a:r>
              <a:rPr lang="en-US" dirty="0" err="1"/>
              <a:t>szeretnének</a:t>
            </a:r>
            <a:r>
              <a:rPr lang="en-US" dirty="0"/>
              <a:t> </a:t>
            </a:r>
            <a:r>
              <a:rPr lang="en-US" dirty="0" err="1"/>
              <a:t>valamit</a:t>
            </a:r>
            <a:r>
              <a:rPr lang="en-US" dirty="0"/>
              <a:t>.</a:t>
            </a:r>
          </a:p>
          <a:p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államszövetségeket</a:t>
            </a:r>
            <a:r>
              <a:rPr lang="en-US" dirty="0"/>
              <a:t> </a:t>
            </a:r>
            <a:r>
              <a:rPr lang="en-US" dirty="0" err="1"/>
              <a:t>hozunk</a:t>
            </a:r>
            <a:r>
              <a:rPr lang="en-US" dirty="0"/>
              <a:t> </a:t>
            </a:r>
            <a:r>
              <a:rPr lang="en-US" dirty="0" err="1"/>
              <a:t>létre</a:t>
            </a:r>
            <a:r>
              <a:rPr lang="en-US" dirty="0"/>
              <a:t>, </a:t>
            </a:r>
            <a:r>
              <a:rPr lang="en-US" dirty="0" err="1"/>
              <a:t>hanem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embereket</a:t>
            </a:r>
            <a:r>
              <a:rPr lang="en-US" dirty="0"/>
              <a:t> </a:t>
            </a:r>
            <a:r>
              <a:rPr lang="en-US" dirty="0" err="1"/>
              <a:t>egyesítjük</a:t>
            </a:r>
            <a:r>
              <a:rPr lang="en-US" dirty="0"/>
              <a:t>. (Nous ne </a:t>
            </a:r>
            <a:r>
              <a:rPr lang="en-US" dirty="0" err="1"/>
              <a:t>coalisons</a:t>
            </a:r>
            <a:r>
              <a:rPr lang="en-US" dirty="0"/>
              <a:t> pas des </a:t>
            </a:r>
            <a:r>
              <a:rPr lang="en-US" dirty="0" err="1"/>
              <a:t>états</a:t>
            </a:r>
            <a:r>
              <a:rPr lang="en-US" dirty="0"/>
              <a:t>, nous </a:t>
            </a:r>
            <a:r>
              <a:rPr lang="en-US" dirty="0" err="1"/>
              <a:t>unissons</a:t>
            </a:r>
            <a:r>
              <a:rPr lang="en-US" dirty="0"/>
              <a:t> des hommes.)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9468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Jean Monnet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sp>
        <p:nvSpPr>
          <p:cNvPr id="7" name="TextBox 6"/>
          <p:cNvSpPr txBox="1"/>
          <p:nvPr/>
        </p:nvSpPr>
        <p:spPr>
          <a:xfrm>
            <a:off x="3930732" y="28857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27584" y="2636912"/>
            <a:ext cx="764319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222222"/>
                </a:solidFill>
                <a:latin typeface="Arial" charset="0"/>
              </a:rPr>
              <a:t>Egyszerre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volt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üzletember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politikus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közgazdász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tisztségviselő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aki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alapvetően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együtt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cselekvésben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látta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a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jövő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politikájának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és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gazdaságának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útját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: „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ahol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szervezettség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van,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ott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van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valódi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teljesítmény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” –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írta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memoárjaiban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</a:t>
            </a:r>
            <a:r>
              <a:rPr lang="en-US" baseline="30000" dirty="0">
                <a:solidFill>
                  <a:srgbClr val="0B0080"/>
                </a:solidFill>
                <a:latin typeface="Arial" charset="0"/>
                <a:hlinkClick r:id="rId2"/>
              </a:rPr>
              <a:t>[3]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Egyik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javaslata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méltán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lett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híres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és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gyakran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idézett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: „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Ahelyett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hogy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szemtől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szemben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összecsapnak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inkább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hagyják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magukat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kölcsönösen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befolyásolni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Így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– a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másik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segítségével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–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felfedezhetik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azt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is,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amit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maguktól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nem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tudtak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s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magától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értetődően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eljutnak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a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dialógushoz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a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közös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cselekvéshez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.”</a:t>
            </a:r>
            <a:r>
              <a:rPr lang="en-US" baseline="30000" dirty="0">
                <a:solidFill>
                  <a:srgbClr val="0B0080"/>
                </a:solidFill>
                <a:latin typeface="Arial" charset="0"/>
                <a:hlinkClick r:id="rId3"/>
              </a:rPr>
              <a:t>[4]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Monnet volt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aki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ezt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nemcsak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felismerte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de a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gyakorlatban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is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megvalósította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s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eredményei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révén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méltán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érdemelte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ki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</a:t>
            </a:r>
            <a:r>
              <a:rPr lang="en-US" i="1" dirty="0" err="1">
                <a:solidFill>
                  <a:srgbClr val="222222"/>
                </a:solidFill>
                <a:latin typeface="Arial" charset="0"/>
              </a:rPr>
              <a:t>Európa</a:t>
            </a:r>
            <a:r>
              <a:rPr lang="en-US" i="1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i="1" dirty="0" err="1">
                <a:solidFill>
                  <a:srgbClr val="222222"/>
                </a:solidFill>
                <a:latin typeface="Arial" charset="0"/>
              </a:rPr>
              <a:t>Atyja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nevet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és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az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</a:t>
            </a:r>
            <a:r>
              <a:rPr lang="en-US" i="1" dirty="0">
                <a:solidFill>
                  <a:srgbClr val="0B0080"/>
                </a:solidFill>
                <a:latin typeface="Arial" charset="0"/>
                <a:hlinkClick r:id="rId4" tooltip="Európa díszpolgára"/>
              </a:rPr>
              <a:t>Európa díszpolgára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címet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286000" y="120090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222222"/>
                </a:solidFill>
                <a:latin typeface="Arial" charset="0"/>
              </a:rPr>
              <a:t>Jean Monnet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(</a:t>
            </a:r>
            <a:r>
              <a:rPr lang="en-US" dirty="0">
                <a:solidFill>
                  <a:srgbClr val="0B0080"/>
                </a:solidFill>
                <a:latin typeface="Arial" charset="0"/>
                <a:hlinkClick r:id="rId5" tooltip="Cognac (település)"/>
              </a:rPr>
              <a:t>Cognac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charset="0"/>
                <a:hlinkClick r:id="rId6" tooltip="1888"/>
              </a:rPr>
              <a:t>1888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 </a:t>
            </a:r>
            <a:r>
              <a:rPr lang="en-US" dirty="0">
                <a:solidFill>
                  <a:srgbClr val="0B0080"/>
                </a:solidFill>
                <a:latin typeface="Arial" charset="0"/>
                <a:hlinkClick r:id="rId7" tooltip="November 9."/>
              </a:rPr>
              <a:t>november 9.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– </a:t>
            </a:r>
            <a:r>
              <a:rPr lang="en-US" dirty="0">
                <a:solidFill>
                  <a:srgbClr val="0B0080"/>
                </a:solidFill>
                <a:latin typeface="Arial" charset="0"/>
                <a:hlinkClick r:id="rId8" tooltip="Bazoches-sur-Guyonne"/>
              </a:rPr>
              <a:t>Bazoches-sur-Guyonne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 </a:t>
            </a:r>
            <a:r>
              <a:rPr lang="en-US" dirty="0">
                <a:solidFill>
                  <a:srgbClr val="0B0080"/>
                </a:solidFill>
                <a:latin typeface="Arial" charset="0"/>
                <a:hlinkClick r:id="rId9" tooltip="1979"/>
              </a:rPr>
              <a:t>1979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 </a:t>
            </a:r>
            <a:r>
              <a:rPr lang="en-US" dirty="0">
                <a:solidFill>
                  <a:srgbClr val="0B0080"/>
                </a:solidFill>
                <a:latin typeface="Arial" charset="0"/>
                <a:hlinkClick r:id="rId10" tooltip="Március 16."/>
              </a:rPr>
              <a:t>március 16.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)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francia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üzletember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politikus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közgazdász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,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közismert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dirty="0" err="1">
                <a:solidFill>
                  <a:srgbClr val="222222"/>
                </a:solidFill>
                <a:latin typeface="Arial" charset="0"/>
              </a:rPr>
              <a:t>nevén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 </a:t>
            </a:r>
            <a:r>
              <a:rPr lang="en-US" i="1" dirty="0" err="1">
                <a:solidFill>
                  <a:srgbClr val="222222"/>
                </a:solidFill>
                <a:latin typeface="Arial" charset="0"/>
              </a:rPr>
              <a:t>Európa</a:t>
            </a:r>
            <a:r>
              <a:rPr lang="en-US" i="1" dirty="0">
                <a:solidFill>
                  <a:srgbClr val="222222"/>
                </a:solidFill>
                <a:latin typeface="Arial" charset="0"/>
              </a:rPr>
              <a:t> </a:t>
            </a:r>
            <a:r>
              <a:rPr lang="en-US" i="1" dirty="0" err="1">
                <a:solidFill>
                  <a:srgbClr val="222222"/>
                </a:solidFill>
                <a:latin typeface="Arial" charset="0"/>
              </a:rPr>
              <a:t>atyja</a:t>
            </a:r>
            <a:r>
              <a:rPr lang="en-US" dirty="0">
                <a:solidFill>
                  <a:srgbClr val="222222"/>
                </a:solidFill>
                <a:latin typeface="Arial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503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45124"/>
            <a:ext cx="8229600" cy="104186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0" y="141763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212729"/>
                </a:solidFill>
                <a:latin typeface="roboto" charset="0"/>
              </a:rPr>
              <a:t>A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fiatal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európaiak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több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mint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háromnegyede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az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Európai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Uniót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puszta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kereskedelmi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szövetségnek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tekinti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,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nem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pedig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országokat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összekötő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,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közös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>
                <a:solidFill>
                  <a:srgbClr val="212729"/>
                </a:solidFill>
                <a:latin typeface="roboto" charset="0"/>
              </a:rPr>
              <a:t>kultúrájú</a:t>
            </a:r>
            <a:r>
              <a:rPr lang="en-US" b="1" dirty="0">
                <a:solidFill>
                  <a:srgbClr val="212729"/>
                </a:solidFill>
                <a:latin typeface="roboto" charset="0"/>
              </a:rPr>
              <a:t> </a:t>
            </a:r>
            <a:r>
              <a:rPr lang="en-US" b="1" dirty="0" err="1" smtClean="0">
                <a:solidFill>
                  <a:srgbClr val="212729"/>
                </a:solidFill>
                <a:latin typeface="roboto" charset="0"/>
              </a:rPr>
              <a:t>szerveződésnek</a:t>
            </a:r>
            <a:r>
              <a:rPr lang="en-US" b="1" dirty="0" smtClean="0">
                <a:solidFill>
                  <a:srgbClr val="212729"/>
                </a:solidFill>
                <a:latin typeface="roboto" charset="0"/>
              </a:rPr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427984" y="4114150"/>
            <a:ext cx="55808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323232"/>
                </a:solidFill>
                <a:latin typeface="Open Sans" charset="0"/>
              </a:rPr>
              <a:t>„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Európát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az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EU-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ellenesség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egyesíti</a:t>
            </a:r>
            <a:r>
              <a:rPr lang="en-US" b="1" dirty="0" smtClean="0">
                <a:solidFill>
                  <a:srgbClr val="323232"/>
                </a:solidFill>
                <a:latin typeface="Open Sans" charset="0"/>
              </a:rPr>
              <a:t>”</a:t>
            </a:r>
          </a:p>
          <a:p>
            <a:r>
              <a:rPr lang="en-US" b="1" dirty="0" smtClean="0">
                <a:solidFill>
                  <a:srgbClr val="323232"/>
                </a:solidFill>
                <a:latin typeface="Open Sans" charset="0"/>
              </a:rPr>
              <a:t>„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A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német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hangya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fizet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a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görög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tücsök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b="1" dirty="0" err="1">
                <a:solidFill>
                  <a:srgbClr val="323232"/>
                </a:solidFill>
                <a:latin typeface="Open Sans" charset="0"/>
              </a:rPr>
              <a:t>helyett</a:t>
            </a:r>
            <a:r>
              <a:rPr lang="en-US" b="1" dirty="0">
                <a:solidFill>
                  <a:srgbClr val="323232"/>
                </a:solidFill>
                <a:latin typeface="Open Sans" charset="0"/>
              </a:rPr>
              <a:t>”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23528" y="38747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23232"/>
                </a:solidFill>
                <a:latin typeface="Open Sans" charset="0"/>
              </a:rPr>
              <a:t>A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fiatalok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,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képzettebbek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,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magasabb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jövedelműek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és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városban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élők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körében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általában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alacsonyabb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az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euroszkeptikusok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aránya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,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bár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a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kutatás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megjegyzi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,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hogy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az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oktatásban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töltött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idő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Magyarország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esetében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nem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szignifikáns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az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euroszkeptikus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táborban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. A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régióban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egyedülálló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módon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a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magyar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euroszkeptikusok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között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viszonylag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nagy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a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magasan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képzettek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 </a:t>
            </a:r>
            <a:r>
              <a:rPr lang="en-US" dirty="0" err="1">
                <a:solidFill>
                  <a:srgbClr val="323232"/>
                </a:solidFill>
                <a:latin typeface="Open Sans" charset="0"/>
              </a:rPr>
              <a:t>aránya</a:t>
            </a:r>
            <a:r>
              <a:rPr lang="en-US" dirty="0">
                <a:solidFill>
                  <a:srgbClr val="323232"/>
                </a:solidFill>
                <a:latin typeface="Open Sans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514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Mi</a:t>
            </a:r>
            <a:r>
              <a:rPr lang="en-US" b="1" dirty="0" smtClean="0"/>
              <a:t> </a:t>
            </a:r>
            <a:r>
              <a:rPr lang="en-US" b="1" dirty="0" err="1" smtClean="0"/>
              <a:t>az</a:t>
            </a:r>
            <a:r>
              <a:rPr lang="en-US" b="1" dirty="0" smtClean="0"/>
              <a:t> </a:t>
            </a:r>
            <a:r>
              <a:rPr lang="en-US" b="1" dirty="0" err="1" smtClean="0"/>
              <a:t>euroszkepticizmus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Az</a:t>
            </a:r>
            <a:r>
              <a:rPr lang="en-US" dirty="0"/>
              <a:t> </a:t>
            </a:r>
            <a:r>
              <a:rPr lang="en-US" b="1" dirty="0" err="1"/>
              <a:t>euroszkepticizmus</a:t>
            </a:r>
            <a:r>
              <a:rPr lang="en-US" dirty="0"/>
              <a:t> 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politikai</a:t>
            </a:r>
            <a:r>
              <a:rPr lang="en-US" dirty="0"/>
              <a:t> </a:t>
            </a:r>
            <a:r>
              <a:rPr lang="en-US" dirty="0" err="1"/>
              <a:t>nézetrendszer</a:t>
            </a:r>
            <a:r>
              <a:rPr lang="en-US" dirty="0"/>
              <a:t>, </a:t>
            </a:r>
            <a:r>
              <a:rPr lang="en-US" dirty="0" err="1"/>
              <a:t>amely</a:t>
            </a:r>
            <a:r>
              <a:rPr lang="en-US" dirty="0"/>
              <a:t> </a:t>
            </a:r>
            <a:r>
              <a:rPr lang="en-US" dirty="0" err="1"/>
              <a:t>kritikus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 </a:t>
            </a:r>
            <a:r>
              <a:rPr lang="en-US" dirty="0">
                <a:hlinkClick r:id="rId2" tooltip="Európai Unió"/>
              </a:rPr>
              <a:t>Európai Unió</a:t>
            </a:r>
            <a:r>
              <a:rPr lang="en-US" dirty="0"/>
              <a:t> (EU) </a:t>
            </a:r>
            <a:r>
              <a:rPr lang="en-US" dirty="0" err="1"/>
              <a:t>intézményeivel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centralizációjával</a:t>
            </a:r>
            <a:r>
              <a:rPr lang="en-US" dirty="0"/>
              <a:t> </a:t>
            </a:r>
            <a:r>
              <a:rPr lang="en-US" dirty="0" err="1"/>
              <a:t>szemben</a:t>
            </a:r>
            <a:r>
              <a:rPr lang="en-US" dirty="0"/>
              <a:t>.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euroszkepticizmus</a:t>
            </a:r>
            <a:r>
              <a:rPr lang="en-US" dirty="0"/>
              <a:t> </a:t>
            </a:r>
            <a:r>
              <a:rPr lang="en-US" dirty="0" err="1"/>
              <a:t>számos</a:t>
            </a:r>
            <a:r>
              <a:rPr lang="en-US" dirty="0"/>
              <a:t> </a:t>
            </a:r>
            <a:r>
              <a:rPr lang="en-US" dirty="0" err="1"/>
              <a:t>európai</a:t>
            </a:r>
            <a:r>
              <a:rPr lang="en-US" dirty="0"/>
              <a:t> </a:t>
            </a:r>
            <a:r>
              <a:rPr lang="en-US" dirty="0">
                <a:hlinkClick r:id="rId3" tooltip="Ország"/>
              </a:rPr>
              <a:t>ország</a:t>
            </a:r>
            <a:r>
              <a:rPr lang="en-US" dirty="0"/>
              <a:t> </a:t>
            </a:r>
            <a:r>
              <a:rPr lang="en-US" dirty="0">
                <a:hlinkClick r:id="rId4" tooltip="Párt"/>
              </a:rPr>
              <a:t>pártjának</a:t>
            </a:r>
            <a:r>
              <a:rPr lang="en-US" dirty="0"/>
              <a:t> </a:t>
            </a:r>
            <a:r>
              <a:rPr lang="en-US" dirty="0">
                <a:hlinkClick r:id="rId5" tooltip="Ideológia"/>
              </a:rPr>
              <a:t>ideológiája</a:t>
            </a:r>
            <a:r>
              <a:rPr lang="en-US" dirty="0"/>
              <a:t>, </a:t>
            </a:r>
            <a:r>
              <a:rPr lang="en-US" dirty="0" err="1"/>
              <a:t>melyek</a:t>
            </a:r>
            <a:r>
              <a:rPr lang="en-US" dirty="0"/>
              <a:t> </a:t>
            </a:r>
            <a:r>
              <a:rPr lang="en-US" dirty="0" err="1"/>
              <a:t>többnyire</a:t>
            </a:r>
            <a:r>
              <a:rPr lang="en-US" dirty="0"/>
              <a:t> </a:t>
            </a:r>
            <a:r>
              <a:rPr lang="en-US" dirty="0" err="1"/>
              <a:t>nemzeti</a:t>
            </a:r>
            <a:r>
              <a:rPr lang="en-US" dirty="0"/>
              <a:t> </a:t>
            </a:r>
            <a:r>
              <a:rPr lang="en-US" dirty="0" err="1"/>
              <a:t>alapról</a:t>
            </a:r>
            <a:r>
              <a:rPr lang="en-US" dirty="0"/>
              <a:t> </a:t>
            </a:r>
            <a:r>
              <a:rPr lang="en-US" dirty="0" err="1"/>
              <a:t>bírálják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EU-t, de </a:t>
            </a:r>
            <a:r>
              <a:rPr lang="en-US" dirty="0" err="1"/>
              <a:t>vannak</a:t>
            </a:r>
            <a:r>
              <a:rPr lang="en-US" dirty="0"/>
              <a:t> </a:t>
            </a:r>
            <a:r>
              <a:rPr lang="en-US" dirty="0" err="1"/>
              <a:t>ilyen</a:t>
            </a:r>
            <a:r>
              <a:rPr lang="en-US" dirty="0"/>
              <a:t> </a:t>
            </a:r>
            <a:r>
              <a:rPr lang="en-US" dirty="0">
                <a:hlinkClick r:id="rId6" tooltip="Kommunizmus"/>
              </a:rPr>
              <a:t>kommunista</a:t>
            </a:r>
            <a:r>
              <a:rPr lang="en-US" dirty="0"/>
              <a:t> </a:t>
            </a:r>
            <a:r>
              <a:rPr lang="en-US" dirty="0" err="1"/>
              <a:t>pártok</a:t>
            </a:r>
            <a:r>
              <a:rPr lang="en-US" dirty="0"/>
              <a:t> is. </a:t>
            </a:r>
            <a:r>
              <a:rPr lang="en-US" dirty="0" err="1"/>
              <a:t>Ezen</a:t>
            </a:r>
            <a:r>
              <a:rPr lang="en-US" dirty="0"/>
              <a:t> </a:t>
            </a:r>
            <a:r>
              <a:rPr lang="en-US" dirty="0" err="1"/>
              <a:t>pártok</a:t>
            </a:r>
            <a:r>
              <a:rPr lang="en-US" dirty="0"/>
              <a:t> </a:t>
            </a:r>
            <a:r>
              <a:rPr lang="en-US" dirty="0" err="1"/>
              <a:t>célja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működésében</a:t>
            </a:r>
            <a:r>
              <a:rPr lang="en-US" dirty="0"/>
              <a:t> </a:t>
            </a:r>
            <a:r>
              <a:rPr lang="en-US" dirty="0" err="1"/>
              <a:t>jelentkező</a:t>
            </a:r>
            <a:r>
              <a:rPr lang="en-US" dirty="0"/>
              <a:t> </a:t>
            </a:r>
            <a:r>
              <a:rPr lang="en-US" dirty="0" err="1"/>
              <a:t>hibák</a:t>
            </a:r>
            <a:r>
              <a:rPr lang="en-US" dirty="0"/>
              <a:t> </a:t>
            </a:r>
            <a:r>
              <a:rPr lang="en-US" dirty="0" err="1"/>
              <a:t>bemutatása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a </a:t>
            </a:r>
            <a:r>
              <a:rPr lang="en-US" dirty="0" err="1"/>
              <a:t>közvélemény</a:t>
            </a:r>
            <a:r>
              <a:rPr lang="en-US" dirty="0"/>
              <a:t> </a:t>
            </a:r>
            <a:r>
              <a:rPr lang="en-US" dirty="0" err="1"/>
              <a:t>meggyőzése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integráció</a:t>
            </a:r>
            <a:r>
              <a:rPr lang="en-US" dirty="0"/>
              <a:t> </a:t>
            </a:r>
            <a:r>
              <a:rPr lang="en-US" dirty="0" err="1"/>
              <a:t>káros</a:t>
            </a:r>
            <a:r>
              <a:rPr lang="en-US" dirty="0"/>
              <a:t> </a:t>
            </a:r>
            <a:r>
              <a:rPr lang="en-US" dirty="0" err="1"/>
              <a:t>voltáról</a:t>
            </a:r>
            <a:r>
              <a:rPr lang="en-US" dirty="0"/>
              <a:t>;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integráció</a:t>
            </a:r>
            <a:r>
              <a:rPr lang="en-US" dirty="0"/>
              <a:t> </a:t>
            </a:r>
            <a:r>
              <a:rPr lang="en-US" dirty="0" err="1"/>
              <a:t>lazítása</a:t>
            </a:r>
            <a:r>
              <a:rPr lang="en-US" dirty="0"/>
              <a:t>,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integrációs</a:t>
            </a:r>
            <a:r>
              <a:rPr lang="en-US" dirty="0"/>
              <a:t> </a:t>
            </a:r>
            <a:r>
              <a:rPr lang="en-US" dirty="0" err="1"/>
              <a:t>folyamat</a:t>
            </a:r>
            <a:r>
              <a:rPr lang="en-US" dirty="0"/>
              <a:t> </a:t>
            </a:r>
            <a:r>
              <a:rPr lang="en-US" dirty="0" err="1"/>
              <a:t>lassítása</a:t>
            </a:r>
            <a:r>
              <a:rPr lang="en-US" dirty="0"/>
              <a:t> </a:t>
            </a:r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megakadályozása</a:t>
            </a:r>
            <a:r>
              <a:rPr lang="en-US" dirty="0"/>
              <a:t>, </a:t>
            </a:r>
            <a:r>
              <a:rPr lang="en-US" dirty="0" err="1"/>
              <a:t>sőt</a:t>
            </a:r>
            <a:r>
              <a:rPr lang="en-US" dirty="0"/>
              <a:t> </a:t>
            </a:r>
            <a:r>
              <a:rPr lang="en-US" dirty="0" err="1"/>
              <a:t>anyaországuk</a:t>
            </a:r>
            <a:r>
              <a:rPr lang="en-US" dirty="0"/>
              <a:t> </a:t>
            </a:r>
            <a:r>
              <a:rPr lang="en-US" dirty="0" err="1"/>
              <a:t>kilépése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EU-</a:t>
            </a:r>
            <a:r>
              <a:rPr lang="en-US" dirty="0" err="1"/>
              <a:t>ból</a:t>
            </a:r>
            <a:r>
              <a:rPr lang="en-US" dirty="0"/>
              <a:t>. E </a:t>
            </a:r>
            <a:r>
              <a:rPr lang="en-US" dirty="0" err="1"/>
              <a:t>pártoknak</a:t>
            </a:r>
            <a:r>
              <a:rPr lang="en-US" dirty="0"/>
              <a:t> </a:t>
            </a:r>
            <a:r>
              <a:rPr lang="en-US" dirty="0" err="1"/>
              <a:t>saját</a:t>
            </a:r>
            <a:r>
              <a:rPr lang="en-US" dirty="0"/>
              <a:t> </a:t>
            </a:r>
            <a:r>
              <a:rPr lang="en-US" dirty="0" err="1"/>
              <a:t>frakciójuk</a:t>
            </a:r>
            <a:r>
              <a:rPr lang="en-US" dirty="0"/>
              <a:t> van </a:t>
            </a:r>
            <a:r>
              <a:rPr lang="en-US" dirty="0" err="1"/>
              <a:t>az</a:t>
            </a:r>
            <a:r>
              <a:rPr lang="en-US" dirty="0"/>
              <a:t> </a:t>
            </a:r>
            <a:r>
              <a:rPr lang="en-US" dirty="0">
                <a:hlinkClick r:id="rId7" tooltip="Európai Parlament"/>
              </a:rPr>
              <a:t>Európai Parlamentben</a:t>
            </a:r>
            <a:r>
              <a:rPr lang="en-US" dirty="0"/>
              <a:t> (EP), a </a:t>
            </a:r>
            <a:r>
              <a:rPr lang="en-US" dirty="0">
                <a:hlinkClick r:id="rId8" tooltip="Szabadság és Demokrácia Európája (a lap nem létezik)"/>
              </a:rPr>
              <a:t>Szabadság és Demokrácia Európája</a:t>
            </a:r>
            <a:r>
              <a:rPr lang="en-US" dirty="0"/>
              <a:t> (</a:t>
            </a:r>
            <a:r>
              <a:rPr lang="en-US" dirty="0">
                <a:hlinkClick r:id="rId9" tooltip="Angol nyelv"/>
              </a:rPr>
              <a:t>angolul</a:t>
            </a:r>
            <a:r>
              <a:rPr lang="en-US" dirty="0"/>
              <a:t> </a:t>
            </a:r>
            <a:r>
              <a:rPr lang="en-US" i="1" dirty="0"/>
              <a:t>Europe of Freedom and Democracy</a:t>
            </a:r>
            <a:r>
              <a:rPr lang="en-US" dirty="0"/>
              <a:t>, EFD)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642727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Az</a:t>
            </a:r>
            <a:r>
              <a:rPr lang="en-US" dirty="0"/>
              <a:t> EU-</a:t>
            </a:r>
            <a:r>
              <a:rPr lang="en-US" dirty="0" err="1"/>
              <a:t>val</a:t>
            </a:r>
            <a:r>
              <a:rPr lang="en-US" dirty="0"/>
              <a:t> </a:t>
            </a:r>
            <a:r>
              <a:rPr lang="en-US" dirty="0" err="1"/>
              <a:t>szembeni</a:t>
            </a:r>
            <a:r>
              <a:rPr lang="en-US" dirty="0"/>
              <a:t> </a:t>
            </a:r>
            <a:r>
              <a:rPr lang="en-US" dirty="0" err="1"/>
              <a:t>ellenérzéseknek</a:t>
            </a:r>
            <a:r>
              <a:rPr lang="en-US" dirty="0"/>
              <a:t> </a:t>
            </a:r>
            <a:r>
              <a:rPr lang="en-US" dirty="0" err="1"/>
              <a:t>számos</a:t>
            </a:r>
            <a:r>
              <a:rPr lang="en-US" dirty="0"/>
              <a:t> </a:t>
            </a:r>
            <a:r>
              <a:rPr lang="en-US" dirty="0" err="1"/>
              <a:t>oka</a:t>
            </a:r>
            <a:r>
              <a:rPr lang="en-US" dirty="0"/>
              <a:t> </a:t>
            </a:r>
            <a:r>
              <a:rPr lang="en-US" dirty="0" smtClean="0"/>
              <a:t>van</a:t>
            </a:r>
            <a:r>
              <a:rPr lang="en-US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40000" lnSpcReduction="20000"/>
          </a:bodyPr>
          <a:lstStyle/>
          <a:p>
            <a:r>
              <a:rPr lang="en-US" dirty="0" err="1"/>
              <a:t>az</a:t>
            </a:r>
            <a:r>
              <a:rPr lang="en-US" dirty="0"/>
              <a:t> EU </a:t>
            </a:r>
            <a:r>
              <a:rPr lang="en-US" dirty="0">
                <a:hlinkClick r:id="rId2" tooltip="Társadalmi igazságosság"/>
              </a:rPr>
              <a:t>igazságtalan</a:t>
            </a:r>
            <a:r>
              <a:rPr lang="en-US" dirty="0"/>
              <a:t>, </a:t>
            </a:r>
            <a:r>
              <a:rPr lang="en-US" dirty="0" err="1"/>
              <a:t>mert</a:t>
            </a:r>
            <a:r>
              <a:rPr lang="en-US" dirty="0"/>
              <a:t> </a:t>
            </a:r>
            <a:r>
              <a:rPr lang="en-US" dirty="0" err="1"/>
              <a:t>olyan</a:t>
            </a:r>
            <a:r>
              <a:rPr lang="en-US" dirty="0"/>
              <a:t> </a:t>
            </a:r>
            <a:r>
              <a:rPr lang="en-US" dirty="0" err="1"/>
              <a:t>társadalmi</a:t>
            </a:r>
            <a:r>
              <a:rPr lang="en-US" dirty="0"/>
              <a:t> </a:t>
            </a:r>
            <a:r>
              <a:rPr lang="en-US" dirty="0" err="1"/>
              <a:t>csoportoknak</a:t>
            </a:r>
            <a:r>
              <a:rPr lang="en-US" dirty="0"/>
              <a:t> </a:t>
            </a:r>
            <a:r>
              <a:rPr lang="en-US" dirty="0" err="1"/>
              <a:t>kedvez</a:t>
            </a:r>
            <a:r>
              <a:rPr lang="en-US" dirty="0"/>
              <a:t>, </a:t>
            </a:r>
            <a:r>
              <a:rPr lang="en-US" dirty="0" err="1"/>
              <a:t>amelyek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érdemlik</a:t>
            </a:r>
            <a:r>
              <a:rPr lang="en-US" dirty="0"/>
              <a:t> meg;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gazdagabb</a:t>
            </a:r>
            <a:r>
              <a:rPr lang="en-US" dirty="0"/>
              <a:t> </a:t>
            </a:r>
            <a:r>
              <a:rPr lang="en-US" dirty="0" err="1"/>
              <a:t>országok</a:t>
            </a:r>
            <a:r>
              <a:rPr lang="en-US" dirty="0"/>
              <a:t> </a:t>
            </a:r>
            <a:r>
              <a:rPr lang="en-US" dirty="0" err="1"/>
              <a:t>képviselői</a:t>
            </a:r>
            <a:r>
              <a:rPr lang="en-US" dirty="0"/>
              <a:t> </a:t>
            </a:r>
            <a:r>
              <a:rPr lang="en-US" dirty="0" err="1"/>
              <a:t>úgy</a:t>
            </a:r>
            <a:r>
              <a:rPr lang="en-US" dirty="0"/>
              <a:t> </a:t>
            </a:r>
            <a:r>
              <a:rPr lang="en-US" dirty="0" err="1"/>
              <a:t>vélik</a:t>
            </a:r>
            <a:r>
              <a:rPr lang="en-US" dirty="0"/>
              <a:t>, </a:t>
            </a:r>
            <a:r>
              <a:rPr lang="en-US" dirty="0" err="1"/>
              <a:t>hogy</a:t>
            </a:r>
            <a:r>
              <a:rPr lang="en-US" dirty="0"/>
              <a:t> </a:t>
            </a:r>
            <a:r>
              <a:rPr lang="en-US" dirty="0" err="1"/>
              <a:t>túl</a:t>
            </a:r>
            <a:r>
              <a:rPr lang="en-US" dirty="0"/>
              <a:t> </a:t>
            </a:r>
            <a:r>
              <a:rPr lang="en-US" dirty="0" err="1"/>
              <a:t>sokat</a:t>
            </a:r>
            <a:r>
              <a:rPr lang="en-US" dirty="0"/>
              <a:t> </a:t>
            </a:r>
            <a:r>
              <a:rPr lang="en-US" dirty="0" err="1"/>
              <a:t>fizetnek</a:t>
            </a:r>
            <a:r>
              <a:rPr lang="en-US" dirty="0"/>
              <a:t> be </a:t>
            </a:r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közös</a:t>
            </a:r>
            <a:r>
              <a:rPr lang="en-US" dirty="0"/>
              <a:t> </a:t>
            </a:r>
            <a:r>
              <a:rPr lang="en-US" dirty="0" err="1"/>
              <a:t>kasszájába</a:t>
            </a:r>
            <a:r>
              <a:rPr lang="en-US" dirty="0"/>
              <a:t>, s </a:t>
            </a:r>
            <a:r>
              <a:rPr lang="en-US" dirty="0" err="1"/>
              <a:t>túl</a:t>
            </a:r>
            <a:r>
              <a:rPr lang="en-US" dirty="0"/>
              <a:t> </a:t>
            </a:r>
            <a:r>
              <a:rPr lang="en-US" dirty="0" err="1"/>
              <a:t>keveset</a:t>
            </a:r>
            <a:r>
              <a:rPr lang="en-US" dirty="0"/>
              <a:t> </a:t>
            </a:r>
            <a:r>
              <a:rPr lang="en-US" dirty="0" err="1"/>
              <a:t>kapnak</a:t>
            </a:r>
            <a:r>
              <a:rPr lang="en-US" dirty="0"/>
              <a:t> </a:t>
            </a:r>
            <a:r>
              <a:rPr lang="en-US" dirty="0" err="1"/>
              <a:t>vissza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a </a:t>
            </a:r>
            <a:r>
              <a:rPr lang="en-US" dirty="0" err="1"/>
              <a:t>szegényebb</a:t>
            </a:r>
            <a:r>
              <a:rPr lang="en-US" dirty="0"/>
              <a:t> </a:t>
            </a:r>
            <a:r>
              <a:rPr lang="en-US" dirty="0" err="1"/>
              <a:t>országok</a:t>
            </a:r>
            <a:r>
              <a:rPr lang="en-US" dirty="0"/>
              <a:t> </a:t>
            </a:r>
            <a:r>
              <a:rPr lang="en-US" dirty="0" err="1"/>
              <a:t>képviselői</a:t>
            </a:r>
            <a:r>
              <a:rPr lang="en-US" dirty="0"/>
              <a:t> </a:t>
            </a:r>
            <a:r>
              <a:rPr lang="en-US" dirty="0" err="1"/>
              <a:t>szerint</a:t>
            </a:r>
            <a:r>
              <a:rPr lang="en-US" dirty="0"/>
              <a:t> </a:t>
            </a:r>
            <a:r>
              <a:rPr lang="en-US" dirty="0" err="1"/>
              <a:t>viszont</a:t>
            </a:r>
            <a:r>
              <a:rPr lang="en-US" dirty="0"/>
              <a:t> </a:t>
            </a:r>
            <a:r>
              <a:rPr lang="en-US" dirty="0" err="1"/>
              <a:t>államuk</a:t>
            </a:r>
            <a:r>
              <a:rPr lang="en-US" dirty="0"/>
              <a:t> </a:t>
            </a:r>
            <a:r>
              <a:rPr lang="en-US" dirty="0" err="1"/>
              <a:t>túlságosan</a:t>
            </a:r>
            <a:r>
              <a:rPr lang="en-US" dirty="0"/>
              <a:t> </a:t>
            </a:r>
            <a:r>
              <a:rPr lang="en-US" dirty="0" err="1"/>
              <a:t>keveset</a:t>
            </a:r>
            <a:r>
              <a:rPr lang="en-US" dirty="0"/>
              <a:t> </a:t>
            </a:r>
            <a:r>
              <a:rPr lang="en-US" dirty="0" err="1"/>
              <a:t>kap</a:t>
            </a:r>
            <a:r>
              <a:rPr lang="en-US" dirty="0"/>
              <a:t> a </a:t>
            </a:r>
            <a:r>
              <a:rPr lang="en-US" dirty="0" err="1"/>
              <a:t>közös</a:t>
            </a:r>
            <a:r>
              <a:rPr lang="en-US" dirty="0"/>
              <a:t> </a:t>
            </a:r>
            <a:r>
              <a:rPr lang="en-US" dirty="0" err="1"/>
              <a:t>kasszából</a:t>
            </a:r>
            <a:r>
              <a:rPr lang="en-US" dirty="0"/>
              <a:t>, </a:t>
            </a:r>
            <a:r>
              <a:rPr lang="en-US" dirty="0" err="1"/>
              <a:t>miközben</a:t>
            </a:r>
            <a:r>
              <a:rPr lang="en-US" dirty="0"/>
              <a:t> </a:t>
            </a:r>
            <a:r>
              <a:rPr lang="en-US" dirty="0" err="1"/>
              <a:t>aránytalanul</a:t>
            </a:r>
            <a:r>
              <a:rPr lang="en-US" dirty="0"/>
              <a:t> </a:t>
            </a:r>
            <a:r>
              <a:rPr lang="en-US" dirty="0" err="1"/>
              <a:t>nagyobb</a:t>
            </a:r>
            <a:r>
              <a:rPr lang="en-US" dirty="0"/>
              <a:t> </a:t>
            </a:r>
            <a:r>
              <a:rPr lang="en-US" dirty="0" err="1"/>
              <a:t>terheket</a:t>
            </a:r>
            <a:r>
              <a:rPr lang="en-US" dirty="0"/>
              <a:t> </a:t>
            </a:r>
            <a:r>
              <a:rPr lang="en-US" dirty="0" err="1"/>
              <a:t>viselnek</a:t>
            </a:r>
            <a:r>
              <a:rPr lang="en-US" dirty="0"/>
              <a:t>;</a:t>
            </a:r>
          </a:p>
          <a:p>
            <a:r>
              <a:rPr lang="en-US" dirty="0" err="1"/>
              <a:t>valamennyi</a:t>
            </a:r>
            <a:r>
              <a:rPr lang="en-US" dirty="0"/>
              <a:t> </a:t>
            </a:r>
            <a:r>
              <a:rPr lang="en-US" dirty="0" err="1"/>
              <a:t>európai</a:t>
            </a:r>
            <a:r>
              <a:rPr lang="en-US" dirty="0"/>
              <a:t> </a:t>
            </a:r>
            <a:r>
              <a:rPr lang="en-US" dirty="0" err="1"/>
              <a:t>országban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írott</a:t>
            </a:r>
            <a:r>
              <a:rPr lang="en-US" dirty="0"/>
              <a:t>-, </a:t>
            </a:r>
            <a:r>
              <a:rPr lang="en-US" dirty="0" err="1"/>
              <a:t>illetve</a:t>
            </a:r>
            <a:r>
              <a:rPr lang="en-US" dirty="0"/>
              <a:t> </a:t>
            </a:r>
            <a:r>
              <a:rPr lang="en-US" dirty="0" err="1"/>
              <a:t>szokásjog</a:t>
            </a:r>
            <a:r>
              <a:rPr lang="en-US" dirty="0"/>
              <a:t> </a:t>
            </a:r>
            <a:r>
              <a:rPr lang="en-US" dirty="0" err="1"/>
              <a:t>társadalmi</a:t>
            </a:r>
            <a:r>
              <a:rPr lang="en-US" dirty="0"/>
              <a:t> </a:t>
            </a:r>
            <a:r>
              <a:rPr lang="en-US" dirty="0" err="1"/>
              <a:t>konszenzus</a:t>
            </a:r>
            <a:r>
              <a:rPr lang="en-US" dirty="0"/>
              <a:t> </a:t>
            </a:r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hagyomány</a:t>
            </a:r>
            <a:r>
              <a:rPr lang="en-US" dirty="0"/>
              <a:t> </a:t>
            </a:r>
            <a:r>
              <a:rPr lang="en-US" dirty="0" err="1"/>
              <a:t>folytán</a:t>
            </a:r>
            <a:r>
              <a:rPr lang="en-US" dirty="0"/>
              <a:t> </a:t>
            </a:r>
            <a:r>
              <a:rPr lang="en-US" dirty="0" err="1"/>
              <a:t>létezik</a:t>
            </a:r>
            <a:r>
              <a:rPr lang="en-US" dirty="0"/>
              <a:t>, </a:t>
            </a:r>
            <a:r>
              <a:rPr lang="en-US" dirty="0" err="1"/>
              <a:t>ezzel</a:t>
            </a:r>
            <a:r>
              <a:rPr lang="en-US" dirty="0"/>
              <a:t> </a:t>
            </a:r>
            <a:r>
              <a:rPr lang="en-US" dirty="0" err="1"/>
              <a:t>szemben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EU a </a:t>
            </a:r>
            <a:r>
              <a:rPr lang="en-US" dirty="0" err="1"/>
              <a:t>tagállamokra</a:t>
            </a:r>
            <a:r>
              <a:rPr lang="en-US" dirty="0"/>
              <a:t> </a:t>
            </a:r>
            <a:r>
              <a:rPr lang="en-US" dirty="0" err="1"/>
              <a:t>vonatkozó</a:t>
            </a:r>
            <a:r>
              <a:rPr lang="en-US" dirty="0"/>
              <a:t> </a:t>
            </a:r>
            <a:r>
              <a:rPr lang="en-US" dirty="0" err="1"/>
              <a:t>előírásoknak</a:t>
            </a:r>
            <a:r>
              <a:rPr lang="en-US" dirty="0"/>
              <a:t> </a:t>
            </a:r>
            <a:r>
              <a:rPr lang="en-US" dirty="0" err="1"/>
              <a:t>megfelelően</a:t>
            </a:r>
            <a:r>
              <a:rPr lang="en-US" dirty="0"/>
              <a:t>, a </a:t>
            </a:r>
            <a:r>
              <a:rPr lang="en-US" dirty="0" err="1"/>
              <a:t>jogharmonizáció</a:t>
            </a:r>
            <a:r>
              <a:rPr lang="en-US" dirty="0"/>
              <a:t> </a:t>
            </a:r>
            <a:r>
              <a:rPr lang="en-US" dirty="0" err="1"/>
              <a:t>szellemében</a:t>
            </a:r>
            <a:r>
              <a:rPr lang="en-US" dirty="0"/>
              <a:t> </a:t>
            </a:r>
            <a:r>
              <a:rPr lang="en-US" dirty="0" err="1"/>
              <a:t>kötelező</a:t>
            </a:r>
            <a:r>
              <a:rPr lang="en-US" dirty="0"/>
              <a:t> </a:t>
            </a:r>
            <a:r>
              <a:rPr lang="en-US" dirty="0" err="1"/>
              <a:t>érvényűvé</a:t>
            </a:r>
            <a:r>
              <a:rPr lang="en-US" dirty="0"/>
              <a:t> </a:t>
            </a:r>
            <a:r>
              <a:rPr lang="en-US" dirty="0" err="1"/>
              <a:t>teszi</a:t>
            </a:r>
            <a:r>
              <a:rPr lang="en-US" dirty="0"/>
              <a:t> a </a:t>
            </a:r>
            <a:r>
              <a:rPr lang="en-US" dirty="0" err="1"/>
              <a:t>jogszabályait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tisztségviselői</a:t>
            </a:r>
            <a:r>
              <a:rPr lang="en-US" dirty="0"/>
              <a:t>, </a:t>
            </a:r>
            <a:r>
              <a:rPr lang="en-US" dirty="0" err="1"/>
              <a:t>biztosai</a:t>
            </a:r>
            <a:r>
              <a:rPr lang="en-US" dirty="0"/>
              <a:t>, </a:t>
            </a:r>
            <a:r>
              <a:rPr lang="en-US" dirty="0" err="1"/>
              <a:t>tanácsadói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feltétlenül</a:t>
            </a:r>
            <a:r>
              <a:rPr lang="en-US" dirty="0"/>
              <a:t> </a:t>
            </a:r>
            <a:r>
              <a:rPr lang="en-US" dirty="0" err="1"/>
              <a:t>reprezentálják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őket</a:t>
            </a:r>
            <a:r>
              <a:rPr lang="en-US" dirty="0"/>
              <a:t> </a:t>
            </a:r>
            <a:r>
              <a:rPr lang="en-US" dirty="0" err="1"/>
              <a:t>delegáló</a:t>
            </a:r>
            <a:r>
              <a:rPr lang="en-US" dirty="0"/>
              <a:t> </a:t>
            </a:r>
            <a:r>
              <a:rPr lang="en-US" dirty="0" err="1"/>
              <a:t>országok</a:t>
            </a:r>
            <a:r>
              <a:rPr lang="en-US" dirty="0"/>
              <a:t> </a:t>
            </a:r>
            <a:r>
              <a:rPr lang="en-US" dirty="0" err="1"/>
              <a:t>politikai</a:t>
            </a:r>
            <a:r>
              <a:rPr lang="en-US" dirty="0"/>
              <a:t> </a:t>
            </a:r>
            <a:r>
              <a:rPr lang="en-US" dirty="0" err="1"/>
              <a:t>véleményét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társadalmi</a:t>
            </a:r>
            <a:r>
              <a:rPr lang="en-US" dirty="0"/>
              <a:t> </a:t>
            </a:r>
            <a:r>
              <a:rPr lang="en-US" dirty="0" err="1"/>
              <a:t>akaratát</a:t>
            </a:r>
            <a:r>
              <a:rPr lang="en-US" dirty="0"/>
              <a:t>; </a:t>
            </a:r>
            <a:r>
              <a:rPr lang="en-US" dirty="0" err="1"/>
              <a:t>mivel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országos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európai</a:t>
            </a:r>
            <a:r>
              <a:rPr lang="en-US" dirty="0"/>
              <a:t> </a:t>
            </a:r>
            <a:r>
              <a:rPr lang="en-US" dirty="0" err="1"/>
              <a:t>parlamenti</a:t>
            </a:r>
            <a:r>
              <a:rPr lang="en-US" dirty="0"/>
              <a:t> </a:t>
            </a:r>
            <a:r>
              <a:rPr lang="en-US" dirty="0" err="1"/>
              <a:t>választások</a:t>
            </a:r>
            <a:r>
              <a:rPr lang="en-US" dirty="0"/>
              <a:t> </a:t>
            </a:r>
            <a:r>
              <a:rPr lang="en-US" dirty="0" err="1"/>
              <a:t>számos</a:t>
            </a:r>
            <a:r>
              <a:rPr lang="en-US" dirty="0"/>
              <a:t> </a:t>
            </a:r>
            <a:r>
              <a:rPr lang="en-US" dirty="0" err="1"/>
              <a:t>helyen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esnek</a:t>
            </a:r>
            <a:r>
              <a:rPr lang="en-US" dirty="0"/>
              <a:t> </a:t>
            </a:r>
            <a:r>
              <a:rPr lang="en-US" dirty="0" err="1"/>
              <a:t>egybe</a:t>
            </a:r>
            <a:r>
              <a:rPr lang="en-US" dirty="0"/>
              <a:t>, </a:t>
            </a:r>
            <a:r>
              <a:rPr lang="en-US" dirty="0" err="1"/>
              <a:t>továbbá</a:t>
            </a:r>
            <a:r>
              <a:rPr lang="en-US" dirty="0"/>
              <a:t> </a:t>
            </a:r>
            <a:r>
              <a:rPr lang="en-US" dirty="0" err="1"/>
              <a:t>mert</a:t>
            </a:r>
            <a:r>
              <a:rPr lang="en-US" dirty="0"/>
              <a:t>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uniós</a:t>
            </a:r>
            <a:r>
              <a:rPr lang="en-US" dirty="0"/>
              <a:t> </a:t>
            </a:r>
            <a:r>
              <a:rPr lang="en-US" dirty="0" err="1"/>
              <a:t>testület</a:t>
            </a:r>
            <a:r>
              <a:rPr lang="en-US" dirty="0"/>
              <a:t> </a:t>
            </a:r>
            <a:r>
              <a:rPr lang="en-US" dirty="0" err="1"/>
              <a:t>vezetői</a:t>
            </a:r>
            <a:r>
              <a:rPr lang="en-US" dirty="0"/>
              <a:t> </a:t>
            </a:r>
            <a:r>
              <a:rPr lang="en-US" dirty="0" err="1"/>
              <a:t>választás</a:t>
            </a:r>
            <a:r>
              <a:rPr lang="en-US" dirty="0"/>
              <a:t> </a:t>
            </a:r>
            <a:r>
              <a:rPr lang="en-US" dirty="0" err="1"/>
              <a:t>nélkül</a:t>
            </a:r>
            <a:r>
              <a:rPr lang="en-US" dirty="0"/>
              <a:t> </a:t>
            </a:r>
            <a:r>
              <a:rPr lang="en-US" dirty="0" err="1"/>
              <a:t>kerülnek</a:t>
            </a:r>
            <a:r>
              <a:rPr lang="en-US" dirty="0"/>
              <a:t> a </a:t>
            </a:r>
            <a:r>
              <a:rPr lang="en-US" dirty="0" err="1"/>
              <a:t>pozícióikba</a:t>
            </a:r>
            <a:r>
              <a:rPr lang="en-US" dirty="0"/>
              <a:t>, </a:t>
            </a:r>
            <a:r>
              <a:rPr lang="en-US" dirty="0" err="1"/>
              <a:t>mindez</a:t>
            </a:r>
            <a:r>
              <a:rPr lang="en-US" dirty="0"/>
              <a:t> </a:t>
            </a:r>
            <a:r>
              <a:rPr lang="en-US" dirty="0" err="1"/>
              <a:t>szükségtelen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kiterjedt</a:t>
            </a:r>
            <a:r>
              <a:rPr lang="en-US" dirty="0"/>
              <a:t> </a:t>
            </a:r>
            <a:r>
              <a:rPr lang="en-US" dirty="0" err="1"/>
              <a:t>konfliktusokhoz</a:t>
            </a:r>
            <a:r>
              <a:rPr lang="en-US" dirty="0"/>
              <a:t> </a:t>
            </a:r>
            <a:r>
              <a:rPr lang="en-US" dirty="0" err="1"/>
              <a:t>vezethet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intézményeinek</a:t>
            </a:r>
            <a:r>
              <a:rPr lang="en-US" dirty="0"/>
              <a:t> </a:t>
            </a:r>
            <a:r>
              <a:rPr lang="en-US" dirty="0" err="1"/>
              <a:t>bürokratikus</a:t>
            </a:r>
            <a:r>
              <a:rPr lang="en-US" dirty="0"/>
              <a:t> </a:t>
            </a:r>
            <a:r>
              <a:rPr lang="en-US" dirty="0" err="1"/>
              <a:t>apparátusa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elég</a:t>
            </a:r>
            <a:r>
              <a:rPr lang="en-US" dirty="0"/>
              <a:t> </a:t>
            </a:r>
            <a:r>
              <a:rPr lang="en-US" dirty="0" err="1"/>
              <a:t>hatékony</a:t>
            </a:r>
            <a:r>
              <a:rPr lang="en-US" dirty="0"/>
              <a:t>, </a:t>
            </a:r>
            <a:r>
              <a:rPr lang="en-US" dirty="0" err="1"/>
              <a:t>pazarló</a:t>
            </a:r>
            <a:r>
              <a:rPr lang="en-US" dirty="0"/>
              <a:t>, </a:t>
            </a:r>
            <a:r>
              <a:rPr lang="en-US" dirty="0" err="1"/>
              <a:t>fenntartása</a:t>
            </a:r>
            <a:r>
              <a:rPr lang="en-US" dirty="0"/>
              <a:t> </a:t>
            </a:r>
            <a:r>
              <a:rPr lang="en-US" dirty="0" err="1"/>
              <a:t>drága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 </a:t>
            </a:r>
            <a:r>
              <a:rPr lang="en-US" dirty="0">
                <a:hlinkClick r:id="rId3" tooltip="Európai Bizottság"/>
              </a:rPr>
              <a:t>Európai Bizottság</a:t>
            </a:r>
            <a:r>
              <a:rPr lang="en-US" dirty="0"/>
              <a:t> </a:t>
            </a:r>
            <a:r>
              <a:rPr lang="en-US" dirty="0" err="1"/>
              <a:t>felesleges</a:t>
            </a:r>
            <a:r>
              <a:rPr lang="en-US" dirty="0"/>
              <a:t> </a:t>
            </a:r>
            <a:r>
              <a:rPr lang="en-US" dirty="0" err="1"/>
              <a:t>dolgok</a:t>
            </a:r>
            <a:r>
              <a:rPr lang="en-US" dirty="0"/>
              <a:t> </a:t>
            </a:r>
            <a:r>
              <a:rPr lang="en-US" dirty="0" err="1"/>
              <a:t>szabályozásával</a:t>
            </a:r>
            <a:r>
              <a:rPr lang="en-US" dirty="0"/>
              <a:t> </a:t>
            </a:r>
            <a:r>
              <a:rPr lang="en-US" dirty="0" err="1"/>
              <a:t>foglalkozik</a:t>
            </a:r>
            <a:r>
              <a:rPr lang="en-US" dirty="0"/>
              <a:t>, </a:t>
            </a:r>
            <a:r>
              <a:rPr lang="en-US" dirty="0" err="1"/>
              <a:t>túlságosan</a:t>
            </a:r>
            <a:r>
              <a:rPr lang="en-US" dirty="0"/>
              <a:t> </a:t>
            </a:r>
            <a:r>
              <a:rPr lang="en-US" dirty="0" err="1"/>
              <a:t>bürokratikus</a:t>
            </a:r>
            <a:r>
              <a:rPr lang="en-US" dirty="0"/>
              <a:t>;</a:t>
            </a:r>
          </a:p>
          <a:p>
            <a:r>
              <a:rPr lang="en-US" dirty="0"/>
              <a:t>a </a:t>
            </a:r>
            <a:r>
              <a:rPr lang="en-US" dirty="0" err="1"/>
              <a:t>Bizottság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eléggé</a:t>
            </a:r>
            <a:r>
              <a:rPr lang="en-US" dirty="0"/>
              <a:t> </a:t>
            </a:r>
            <a:r>
              <a:rPr lang="en-US" dirty="0" err="1"/>
              <a:t>problémaérzékeny</a:t>
            </a:r>
            <a:r>
              <a:rPr lang="en-US" dirty="0"/>
              <a:t> </a:t>
            </a:r>
            <a:r>
              <a:rPr lang="en-US" dirty="0" err="1"/>
              <a:t>vagy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jól</a:t>
            </a:r>
            <a:r>
              <a:rPr lang="en-US" dirty="0"/>
              <a:t> old meg </a:t>
            </a:r>
            <a:r>
              <a:rPr lang="en-US" dirty="0" err="1"/>
              <a:t>problémákat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EU-t </a:t>
            </a:r>
            <a:r>
              <a:rPr lang="en-US" dirty="0" err="1"/>
              <a:t>rossz</a:t>
            </a:r>
            <a:r>
              <a:rPr lang="en-US" dirty="0"/>
              <a:t> </a:t>
            </a:r>
            <a:r>
              <a:rPr lang="en-US" dirty="0" err="1"/>
              <a:t>politikai</a:t>
            </a:r>
            <a:r>
              <a:rPr lang="en-US" dirty="0"/>
              <a:t> </a:t>
            </a:r>
            <a:r>
              <a:rPr lang="en-US" dirty="0" err="1"/>
              <a:t>kompromisszumok</a:t>
            </a:r>
            <a:r>
              <a:rPr lang="en-US" dirty="0"/>
              <a:t> </a:t>
            </a:r>
            <a:r>
              <a:rPr lang="en-US" dirty="0" err="1"/>
              <a:t>tartják</a:t>
            </a:r>
            <a:r>
              <a:rPr lang="en-US" dirty="0"/>
              <a:t> </a:t>
            </a:r>
            <a:r>
              <a:rPr lang="en-US" dirty="0" err="1"/>
              <a:t>fenn</a:t>
            </a:r>
            <a:r>
              <a:rPr lang="en-US" dirty="0"/>
              <a:t>, </a:t>
            </a:r>
            <a:r>
              <a:rPr lang="en-US" dirty="0" err="1"/>
              <a:t>ezért</a:t>
            </a:r>
            <a:r>
              <a:rPr lang="en-US" dirty="0"/>
              <a:t> </a:t>
            </a:r>
            <a:r>
              <a:rPr lang="en-US" dirty="0" err="1"/>
              <a:t>rossz</a:t>
            </a:r>
            <a:r>
              <a:rPr lang="en-US" dirty="0"/>
              <a:t> </a:t>
            </a:r>
            <a:r>
              <a:rPr lang="en-US" dirty="0" err="1"/>
              <a:t>tagállami</a:t>
            </a:r>
            <a:r>
              <a:rPr lang="en-US" dirty="0"/>
              <a:t> </a:t>
            </a:r>
            <a:r>
              <a:rPr lang="en-US" dirty="0" err="1"/>
              <a:t>struktúrákat</a:t>
            </a:r>
            <a:r>
              <a:rPr lang="en-US" dirty="0"/>
              <a:t> </a:t>
            </a:r>
            <a:r>
              <a:rPr lang="en-US" dirty="0" err="1"/>
              <a:t>konzervál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túlságosan</a:t>
            </a:r>
            <a:r>
              <a:rPr lang="en-US" dirty="0"/>
              <a:t> </a:t>
            </a:r>
            <a:r>
              <a:rPr lang="en-US" dirty="0" err="1"/>
              <a:t>beleszól</a:t>
            </a:r>
            <a:r>
              <a:rPr lang="en-US" dirty="0"/>
              <a:t> a </a:t>
            </a:r>
            <a:r>
              <a:rPr lang="en-US" dirty="0" err="1"/>
              <a:t>tagállamok</a:t>
            </a:r>
            <a:r>
              <a:rPr lang="en-US" dirty="0"/>
              <a:t> </a:t>
            </a:r>
            <a:r>
              <a:rPr lang="en-US" dirty="0" err="1"/>
              <a:t>életébe</a:t>
            </a:r>
            <a:r>
              <a:rPr lang="en-US" dirty="0"/>
              <a:t>, a </a:t>
            </a:r>
            <a:r>
              <a:rPr lang="en-US" dirty="0" err="1"/>
              <a:t>nemzeti</a:t>
            </a:r>
            <a:r>
              <a:rPr lang="en-US" dirty="0"/>
              <a:t> </a:t>
            </a:r>
            <a:r>
              <a:rPr lang="en-US" dirty="0" err="1"/>
              <a:t>szuverenitást</a:t>
            </a:r>
            <a:r>
              <a:rPr lang="en-US" dirty="0"/>
              <a:t> </a:t>
            </a:r>
            <a:r>
              <a:rPr lang="en-US" dirty="0" err="1"/>
              <a:t>csorbítja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 a </a:t>
            </a:r>
            <a:r>
              <a:rPr lang="en-US" dirty="0" err="1"/>
              <a:t>nemzeti</a:t>
            </a:r>
            <a:r>
              <a:rPr lang="en-US" dirty="0"/>
              <a:t> </a:t>
            </a:r>
            <a:r>
              <a:rPr lang="en-US" dirty="0" err="1"/>
              <a:t>kultúrát</a:t>
            </a:r>
            <a:r>
              <a:rPr lang="en-US" dirty="0"/>
              <a:t> </a:t>
            </a:r>
            <a:r>
              <a:rPr lang="en-US" dirty="0" err="1"/>
              <a:t>veszélyezteti</a:t>
            </a:r>
            <a:r>
              <a:rPr lang="en-US" dirty="0"/>
              <a:t>;</a:t>
            </a:r>
          </a:p>
          <a:p>
            <a:r>
              <a:rPr lang="en-US" dirty="0" err="1"/>
              <a:t>demokratikus</a:t>
            </a:r>
            <a:r>
              <a:rPr lang="en-US" dirty="0"/>
              <a:t> deficit: </a:t>
            </a:r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döntéshozó</a:t>
            </a:r>
            <a:r>
              <a:rPr lang="en-US" dirty="0"/>
              <a:t> </a:t>
            </a:r>
            <a:r>
              <a:rPr lang="en-US" dirty="0" err="1"/>
              <a:t>testületeinek</a:t>
            </a:r>
            <a:r>
              <a:rPr lang="en-US" dirty="0"/>
              <a:t> </a:t>
            </a:r>
            <a:r>
              <a:rPr lang="en-US" dirty="0">
                <a:hlinkClick r:id="rId4" tooltip="Legitimáció (a lap nem létezik)"/>
              </a:rPr>
              <a:t>legitimációja</a:t>
            </a:r>
            <a:r>
              <a:rPr lang="en-US" dirty="0"/>
              <a:t> </a:t>
            </a:r>
            <a:r>
              <a:rPr lang="en-US" dirty="0" err="1"/>
              <a:t>alacsony</a:t>
            </a:r>
            <a:r>
              <a:rPr lang="en-US" dirty="0"/>
              <a:t>, </a:t>
            </a:r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közvetlenül</a:t>
            </a:r>
            <a:r>
              <a:rPr lang="en-US" dirty="0"/>
              <a:t> </a:t>
            </a:r>
            <a:r>
              <a:rPr lang="en-US" dirty="0" err="1"/>
              <a:t>választott</a:t>
            </a:r>
            <a:r>
              <a:rPr lang="en-US" dirty="0"/>
              <a:t> </a:t>
            </a:r>
            <a:r>
              <a:rPr lang="en-US" dirty="0" err="1"/>
              <a:t>vezetői</a:t>
            </a:r>
            <a:r>
              <a:rPr lang="en-US" dirty="0"/>
              <a:t>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viselnek</a:t>
            </a:r>
            <a:r>
              <a:rPr lang="en-US" dirty="0"/>
              <a:t> </a:t>
            </a:r>
            <a:r>
              <a:rPr lang="en-US" dirty="0" err="1"/>
              <a:t>felelősséget</a:t>
            </a:r>
            <a:r>
              <a:rPr lang="en-US" dirty="0"/>
              <a:t> a </a:t>
            </a:r>
            <a:r>
              <a:rPr lang="en-US" dirty="0" err="1"/>
              <a:t>rossz</a:t>
            </a:r>
            <a:r>
              <a:rPr lang="en-US" dirty="0"/>
              <a:t> </a:t>
            </a:r>
            <a:r>
              <a:rPr lang="en-US" dirty="0" err="1"/>
              <a:t>döntéseikért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európai</a:t>
            </a:r>
            <a:r>
              <a:rPr lang="en-US" dirty="0"/>
              <a:t> </a:t>
            </a:r>
            <a:r>
              <a:rPr lang="en-US" dirty="0" err="1"/>
              <a:t>polgárok</a:t>
            </a:r>
            <a:r>
              <a:rPr lang="en-US" dirty="0"/>
              <a:t> </a:t>
            </a:r>
            <a:r>
              <a:rPr lang="en-US" dirty="0" err="1"/>
              <a:t>előtt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további</a:t>
            </a:r>
            <a:r>
              <a:rPr lang="en-US" dirty="0"/>
              <a:t> </a:t>
            </a:r>
            <a:r>
              <a:rPr lang="en-US" dirty="0" err="1"/>
              <a:t>bővítése</a:t>
            </a:r>
            <a:r>
              <a:rPr lang="en-US" dirty="0"/>
              <a:t> (pl. </a:t>
            </a:r>
            <a:r>
              <a:rPr lang="en-US" dirty="0">
                <a:hlinkClick r:id="rId5" tooltip="Törökország"/>
              </a:rPr>
              <a:t>Törökország</a:t>
            </a:r>
            <a:r>
              <a:rPr lang="en-US" dirty="0"/>
              <a:t> </a:t>
            </a:r>
            <a:r>
              <a:rPr lang="en-US" dirty="0" err="1"/>
              <a:t>felvétele</a:t>
            </a:r>
            <a:r>
              <a:rPr lang="en-US" dirty="0"/>
              <a:t>) </a:t>
            </a:r>
            <a:r>
              <a:rPr lang="en-US" dirty="0" err="1"/>
              <a:t>túlságosan</a:t>
            </a:r>
            <a:r>
              <a:rPr lang="en-US" dirty="0"/>
              <a:t> </a:t>
            </a:r>
            <a:r>
              <a:rPr lang="en-US" dirty="0" err="1"/>
              <a:t>nagy</a:t>
            </a:r>
            <a:r>
              <a:rPr lang="en-US" dirty="0"/>
              <a:t> </a:t>
            </a:r>
            <a:r>
              <a:rPr lang="en-US" dirty="0" err="1"/>
              <a:t>gazdasági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társadalmi</a:t>
            </a:r>
            <a:r>
              <a:rPr lang="en-US" dirty="0"/>
              <a:t> </a:t>
            </a:r>
            <a:r>
              <a:rPr lang="en-US" dirty="0" err="1"/>
              <a:t>problémákat</a:t>
            </a:r>
            <a:r>
              <a:rPr lang="en-US" dirty="0"/>
              <a:t> </a:t>
            </a:r>
            <a:r>
              <a:rPr lang="en-US" dirty="0" err="1"/>
              <a:t>okoz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EU-ban </a:t>
            </a:r>
            <a:r>
              <a:rPr lang="en-US" dirty="0" err="1"/>
              <a:t>nem</a:t>
            </a:r>
            <a:r>
              <a:rPr lang="en-US" dirty="0"/>
              <a:t> </a:t>
            </a:r>
            <a:r>
              <a:rPr lang="en-US" dirty="0" err="1"/>
              <a:t>kap</a:t>
            </a:r>
            <a:r>
              <a:rPr lang="en-US" dirty="0"/>
              <a:t> </a:t>
            </a:r>
            <a:r>
              <a:rPr lang="en-US" dirty="0" err="1"/>
              <a:t>megfelelő</a:t>
            </a:r>
            <a:r>
              <a:rPr lang="en-US" dirty="0"/>
              <a:t> </a:t>
            </a:r>
            <a:r>
              <a:rPr lang="en-US" dirty="0" err="1"/>
              <a:t>hangot</a:t>
            </a:r>
            <a:r>
              <a:rPr lang="en-US" dirty="0"/>
              <a:t> a </a:t>
            </a:r>
            <a:r>
              <a:rPr lang="en-US" dirty="0" err="1"/>
              <a:t>markáns</a:t>
            </a:r>
            <a:r>
              <a:rPr lang="en-US" dirty="0"/>
              <a:t>, </a:t>
            </a:r>
            <a:r>
              <a:rPr lang="en-US" dirty="0" err="1"/>
              <a:t>önállóságra</a:t>
            </a:r>
            <a:r>
              <a:rPr lang="en-US" dirty="0"/>
              <a:t> </a:t>
            </a:r>
            <a:r>
              <a:rPr lang="en-US" dirty="0" err="1"/>
              <a:t>törő</a:t>
            </a:r>
            <a:r>
              <a:rPr lang="en-US" dirty="0"/>
              <a:t> </a:t>
            </a:r>
            <a:r>
              <a:rPr lang="en-US" dirty="0" err="1"/>
              <a:t>gazdaságpolitika</a:t>
            </a:r>
            <a:r>
              <a:rPr lang="en-US" dirty="0"/>
              <a:t>, </a:t>
            </a:r>
            <a:r>
              <a:rPr lang="en-US" dirty="0" err="1"/>
              <a:t>egyes</a:t>
            </a:r>
            <a:r>
              <a:rPr lang="en-US" dirty="0"/>
              <a:t> </a:t>
            </a:r>
            <a:r>
              <a:rPr lang="en-US" dirty="0" err="1"/>
              <a:t>kritikus</a:t>
            </a:r>
            <a:r>
              <a:rPr lang="en-US" dirty="0"/>
              <a:t> </a:t>
            </a:r>
            <a:r>
              <a:rPr lang="en-US" dirty="0" err="1"/>
              <a:t>vélemények</a:t>
            </a:r>
            <a:r>
              <a:rPr lang="en-US" dirty="0"/>
              <a:t> </a:t>
            </a:r>
            <a:r>
              <a:rPr lang="en-US" dirty="0" err="1"/>
              <a:t>szerint</a:t>
            </a:r>
            <a:r>
              <a:rPr lang="en-US" dirty="0"/>
              <a:t> </a:t>
            </a:r>
            <a:r>
              <a:rPr lang="en-US" dirty="0" err="1"/>
              <a:t>kereskedelmi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pénzügyi</a:t>
            </a:r>
            <a:r>
              <a:rPr lang="en-US" dirty="0"/>
              <a:t> </a:t>
            </a:r>
            <a:r>
              <a:rPr lang="en-US" dirty="0" err="1"/>
              <a:t>szempontból</a:t>
            </a:r>
            <a:r>
              <a:rPr lang="en-US" dirty="0"/>
              <a:t> </a:t>
            </a:r>
            <a:r>
              <a:rPr lang="en-US" dirty="0" err="1"/>
              <a:t>túlzottan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 </a:t>
            </a:r>
            <a:r>
              <a:rPr lang="en-US" dirty="0">
                <a:hlinkClick r:id="rId6" tooltip="Amerikai Egyesült Államok"/>
              </a:rPr>
              <a:t>Amerikai Egyesült Államok</a:t>
            </a:r>
            <a:r>
              <a:rPr lang="en-US" dirty="0"/>
              <a:t> </a:t>
            </a:r>
            <a:r>
              <a:rPr lang="en-US" dirty="0" err="1"/>
              <a:t>alá</a:t>
            </a:r>
            <a:r>
              <a:rPr lang="en-US" dirty="0"/>
              <a:t> </a:t>
            </a:r>
            <a:r>
              <a:rPr lang="en-US" dirty="0" err="1"/>
              <a:t>rendelődik</a:t>
            </a:r>
            <a:r>
              <a:rPr lang="en-US" dirty="0"/>
              <a:t>;</a:t>
            </a:r>
          </a:p>
          <a:p>
            <a:r>
              <a:rPr lang="en-US" dirty="0" err="1"/>
              <a:t>az</a:t>
            </a:r>
            <a:r>
              <a:rPr lang="en-US" dirty="0"/>
              <a:t> EU </a:t>
            </a:r>
            <a:r>
              <a:rPr lang="en-US" dirty="0" err="1"/>
              <a:t>vezető</a:t>
            </a:r>
            <a:r>
              <a:rPr lang="en-US" dirty="0"/>
              <a:t> </a:t>
            </a:r>
            <a:r>
              <a:rPr lang="en-US" dirty="0" err="1"/>
              <a:t>hatalma</a:t>
            </a:r>
            <a:r>
              <a:rPr lang="en-US" dirty="0"/>
              <a:t> a </a:t>
            </a:r>
            <a:r>
              <a:rPr lang="en-US" dirty="0">
                <a:hlinkClick r:id="rId7" tooltip="A 2008-ban kirobbant gazdasági világválság"/>
              </a:rPr>
              <a:t>2008-as gazdasági válság</a:t>
            </a:r>
            <a:r>
              <a:rPr lang="en-US" dirty="0"/>
              <a:t> </a:t>
            </a:r>
            <a:r>
              <a:rPr lang="en-US" dirty="0" err="1"/>
              <a:t>óta</a:t>
            </a:r>
            <a:r>
              <a:rPr lang="en-US" dirty="0"/>
              <a:t> a </a:t>
            </a:r>
            <a:r>
              <a:rPr lang="en-US" dirty="0" err="1"/>
              <a:t>korábbi</a:t>
            </a:r>
            <a:r>
              <a:rPr lang="en-US" dirty="0"/>
              <a:t> </a:t>
            </a:r>
            <a:r>
              <a:rPr lang="en-US" dirty="0" err="1"/>
              <a:t>francia-német</a:t>
            </a:r>
            <a:r>
              <a:rPr lang="en-US" dirty="0"/>
              <a:t> tandem </a:t>
            </a:r>
            <a:r>
              <a:rPr lang="en-US" dirty="0" err="1"/>
              <a:t>helyett</a:t>
            </a:r>
            <a:r>
              <a:rPr lang="en-US" dirty="0"/>
              <a:t> </a:t>
            </a:r>
            <a:r>
              <a:rPr lang="en-US" dirty="0" err="1"/>
              <a:t>gyakorlatilag</a:t>
            </a:r>
            <a:r>
              <a:rPr lang="en-US" dirty="0"/>
              <a:t> </a:t>
            </a:r>
            <a:r>
              <a:rPr lang="en-US" dirty="0" err="1"/>
              <a:t>egyedül</a:t>
            </a:r>
            <a:r>
              <a:rPr lang="en-US" dirty="0"/>
              <a:t> </a:t>
            </a:r>
            <a:r>
              <a:rPr lang="en-US" dirty="0">
                <a:hlinkClick r:id="rId8" tooltip="Németország"/>
              </a:rPr>
              <a:t>Németország</a:t>
            </a:r>
            <a:r>
              <a:rPr lang="en-US" dirty="0"/>
              <a:t> </a:t>
            </a:r>
            <a:r>
              <a:rPr lang="en-US" dirty="0" err="1"/>
              <a:t>lett</a:t>
            </a:r>
            <a:r>
              <a:rPr lang="en-US" dirty="0"/>
              <a:t>,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történelmi</a:t>
            </a:r>
            <a:r>
              <a:rPr lang="en-US" dirty="0"/>
              <a:t> </a:t>
            </a:r>
            <a:r>
              <a:rPr lang="en-US" dirty="0" err="1"/>
              <a:t>okokból</a:t>
            </a:r>
            <a:r>
              <a:rPr lang="en-US" dirty="0"/>
              <a:t> </a:t>
            </a:r>
            <a:r>
              <a:rPr lang="en-US" dirty="0" err="1"/>
              <a:t>elutasítják</a:t>
            </a:r>
            <a:r>
              <a:rPr lang="en-US" dirty="0"/>
              <a:t> a </a:t>
            </a:r>
            <a:r>
              <a:rPr lang="en-US" dirty="0" err="1"/>
              <a:t>német</a:t>
            </a:r>
            <a:r>
              <a:rPr lang="en-US" dirty="0"/>
              <a:t> </a:t>
            </a:r>
            <a:r>
              <a:rPr lang="en-US" dirty="0" err="1"/>
              <a:t>hegemóniát</a:t>
            </a:r>
            <a:r>
              <a:rPr lang="en-US" dirty="0"/>
              <a:t>;</a:t>
            </a:r>
          </a:p>
          <a:p>
            <a:r>
              <a:rPr lang="en-US" dirty="0" err="1"/>
              <a:t>végül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euroszkepticizmus</a:t>
            </a:r>
            <a:r>
              <a:rPr lang="en-US" dirty="0"/>
              <a:t> </a:t>
            </a:r>
            <a:r>
              <a:rPr lang="en-US" dirty="0" err="1"/>
              <a:t>mögött</a:t>
            </a:r>
            <a:r>
              <a:rPr lang="en-US" dirty="0"/>
              <a:t> </a:t>
            </a:r>
            <a:r>
              <a:rPr lang="en-US" dirty="0" err="1"/>
              <a:t>néha</a:t>
            </a:r>
            <a:r>
              <a:rPr lang="en-US" dirty="0"/>
              <a:t> </a:t>
            </a:r>
            <a:r>
              <a:rPr lang="en-US" dirty="0" err="1"/>
              <a:t>egyszerűen</a:t>
            </a:r>
            <a:r>
              <a:rPr lang="en-US" dirty="0"/>
              <a:t> a </a:t>
            </a:r>
            <a:r>
              <a:rPr lang="en-US" dirty="0">
                <a:hlinkClick r:id="rId9" tooltip="Xenofóbia"/>
              </a:rPr>
              <a:t>xenofóbia</a:t>
            </a:r>
            <a:r>
              <a:rPr lang="en-US" dirty="0"/>
              <a:t> </a:t>
            </a:r>
            <a:r>
              <a:rPr lang="en-US" dirty="0" err="1"/>
              <a:t>áll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03733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Ki </a:t>
            </a:r>
            <a:r>
              <a:rPr lang="en-US" sz="3200" dirty="0" err="1"/>
              <a:t>mennyire</a:t>
            </a:r>
            <a:r>
              <a:rPr lang="en-US" sz="3200" dirty="0"/>
              <a:t> </a:t>
            </a:r>
            <a:r>
              <a:rPr lang="en-US" sz="3200" dirty="0" err="1"/>
              <a:t>szkeptikus</a:t>
            </a:r>
            <a:r>
              <a:rPr lang="en-US" sz="3200" dirty="0"/>
              <a:t> (</a:t>
            </a:r>
            <a:r>
              <a:rPr lang="en-US" sz="3200" dirty="0" err="1"/>
              <a:t>kék-zöld</a:t>
            </a:r>
            <a:r>
              <a:rPr lang="en-US" sz="3200" dirty="0"/>
              <a:t>), </a:t>
            </a:r>
            <a:r>
              <a:rPr lang="en-US" sz="3200" dirty="0" err="1"/>
              <a:t>vagy</a:t>
            </a:r>
            <a:r>
              <a:rPr lang="en-US" sz="3200" dirty="0"/>
              <a:t> </a:t>
            </a:r>
            <a:r>
              <a:rPr lang="en-US" sz="3200" dirty="0" err="1"/>
              <a:t>támogató</a:t>
            </a:r>
            <a:r>
              <a:rPr lang="en-US" sz="3200" dirty="0"/>
              <a:t> (</a:t>
            </a:r>
            <a:r>
              <a:rPr lang="en-US" sz="3200" dirty="0" err="1"/>
              <a:t>sárga-piros</a:t>
            </a:r>
            <a:r>
              <a:rPr lang="en-US" sz="3200" dirty="0"/>
              <a:t>) </a:t>
            </a:r>
            <a:r>
              <a:rPr lang="en-US" sz="3200" dirty="0" err="1"/>
              <a:t>az</a:t>
            </a:r>
            <a:r>
              <a:rPr lang="en-US" sz="3200" dirty="0"/>
              <a:t> EU-</a:t>
            </a:r>
            <a:r>
              <a:rPr lang="en-US" sz="3200" dirty="0" err="1"/>
              <a:t>val</a:t>
            </a:r>
            <a:r>
              <a:rPr lang="en-US" sz="3200" dirty="0"/>
              <a:t> </a:t>
            </a:r>
            <a:r>
              <a:rPr lang="en-US" sz="3200" dirty="0" err="1"/>
              <a:t>kapcsolatban</a:t>
            </a: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201" y="1600200"/>
            <a:ext cx="5613597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5009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488" y="1196752"/>
            <a:ext cx="8629023" cy="4546352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1151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Köszönjük a figyelmet! </a:t>
            </a:r>
            <a:r>
              <a:rPr lang="hu-HU" dirty="0" smtClean="0">
                <a:sym typeface="Wingdings" pitchFamily="2" charset="2"/>
              </a:rPr>
              <a:t></a:t>
            </a:r>
          </a:p>
          <a:p>
            <a:pPr marL="0" indent="0">
              <a:buNone/>
            </a:pPr>
            <a:endParaRPr lang="hu-HU" dirty="0">
              <a:sym typeface="Wingdings" pitchFamily="2" charset="2"/>
            </a:endParaRPr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„BECOME VOLUNTEER  at fire brigades or other initiatives for a successful EUROPE“</a:t>
            </a:r>
            <a:endParaRPr lang="sk-SK"/>
          </a:p>
        </p:txBody>
      </p:sp>
      <p:pic>
        <p:nvPicPr>
          <p:cNvPr id="5" name="Obrázok 4" descr="C:\Users\gabor\AppData\Local\Microsoft\Windows\INetCache\Content.Word\eu_flag_europe_for_citizens_co_funded_en_rgb_right_ (1)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4092" y="-6927"/>
            <a:ext cx="2876550" cy="68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3472754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406</Words>
  <Application>Microsoft Macintosh PowerPoint</Application>
  <PresentationFormat>On-screen Show (4:3)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Mangal</vt:lpstr>
      <vt:lpstr>Open Sans</vt:lpstr>
      <vt:lpstr>roboto</vt:lpstr>
      <vt:lpstr>Wingdings</vt:lpstr>
      <vt:lpstr>Arial</vt:lpstr>
      <vt:lpstr>Motív Office</vt:lpstr>
      <vt:lpstr>„Understanding and Debating Euroscepticism“ </vt:lpstr>
      <vt:lpstr>Gondolatai …</vt:lpstr>
      <vt:lpstr>Jean Monnet</vt:lpstr>
      <vt:lpstr>  </vt:lpstr>
      <vt:lpstr>Mi az euroszkepticizmus?</vt:lpstr>
      <vt:lpstr>Az EU-val szembeni ellenérzéseknek számos oka van:</vt:lpstr>
      <vt:lpstr>Ki mennyire szkeptikus (kék-zöld), vagy támogató (sárga-piros) az EU-val kapcsolatban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15.0036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„Debate on the future of Europe“ </dc:title>
  <dc:creator>Gabor Lelkes</dc:creator>
  <cp:lastModifiedBy>Gabor Lelkes</cp:lastModifiedBy>
  <cp:revision>25</cp:revision>
  <dcterms:created xsi:type="dcterms:W3CDTF">2017-07-22T05:23:00Z</dcterms:created>
  <dcterms:modified xsi:type="dcterms:W3CDTF">2017-07-22T11:26:46Z</dcterms:modified>
</cp:coreProperties>
</file>