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9"/>
  </p:notesMasterIdLst>
  <p:sldIdLst>
    <p:sldId id="256" r:id="rId2"/>
    <p:sldId id="285" r:id="rId3"/>
    <p:sldId id="344" r:id="rId4"/>
    <p:sldId id="347" r:id="rId5"/>
    <p:sldId id="301" r:id="rId6"/>
    <p:sldId id="346" r:id="rId7"/>
    <p:sldId id="345" r:id="rId8"/>
    <p:sldId id="302" r:id="rId9"/>
    <p:sldId id="305" r:id="rId10"/>
    <p:sldId id="303" r:id="rId11"/>
    <p:sldId id="304" r:id="rId12"/>
    <p:sldId id="308" r:id="rId13"/>
    <p:sldId id="343" r:id="rId14"/>
    <p:sldId id="306" r:id="rId15"/>
    <p:sldId id="307" r:id="rId16"/>
    <p:sldId id="309" r:id="rId17"/>
    <p:sldId id="310" r:id="rId18"/>
    <p:sldId id="312" r:id="rId19"/>
    <p:sldId id="311" r:id="rId20"/>
    <p:sldId id="313" r:id="rId21"/>
    <p:sldId id="257" r:id="rId22"/>
    <p:sldId id="258" r:id="rId23"/>
    <p:sldId id="259" r:id="rId24"/>
    <p:sldId id="265" r:id="rId25"/>
    <p:sldId id="266" r:id="rId26"/>
    <p:sldId id="268" r:id="rId27"/>
    <p:sldId id="267" r:id="rId28"/>
    <p:sldId id="273" r:id="rId29"/>
    <p:sldId id="274" r:id="rId30"/>
    <p:sldId id="275" r:id="rId31"/>
    <p:sldId id="295" r:id="rId32"/>
    <p:sldId id="296" r:id="rId33"/>
    <p:sldId id="276" r:id="rId34"/>
    <p:sldId id="287" r:id="rId35"/>
    <p:sldId id="288" r:id="rId36"/>
    <p:sldId id="289" r:id="rId37"/>
    <p:sldId id="281" r:id="rId38"/>
    <p:sldId id="282" r:id="rId39"/>
    <p:sldId id="315" r:id="rId40"/>
    <p:sldId id="290" r:id="rId41"/>
    <p:sldId id="292" r:id="rId42"/>
    <p:sldId id="291" r:id="rId43"/>
    <p:sldId id="293" r:id="rId44"/>
    <p:sldId id="294" r:id="rId45"/>
    <p:sldId id="297" r:id="rId46"/>
    <p:sldId id="298" r:id="rId47"/>
    <p:sldId id="299" r:id="rId48"/>
    <p:sldId id="300" r:id="rId49"/>
    <p:sldId id="314" r:id="rId50"/>
    <p:sldId id="317" r:id="rId51"/>
    <p:sldId id="325" r:id="rId52"/>
    <p:sldId id="319" r:id="rId53"/>
    <p:sldId id="320" r:id="rId54"/>
    <p:sldId id="321" r:id="rId55"/>
    <p:sldId id="326" r:id="rId56"/>
    <p:sldId id="322" r:id="rId57"/>
    <p:sldId id="324" r:id="rId58"/>
  </p:sldIdLst>
  <p:sldSz cx="9144000" cy="6858000" type="screen4x3"/>
  <p:notesSz cx="6797675" cy="9926638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lapértelmezett szakasz" id="{2C70F687-208D-475D-8B17-3DFE65FAB439}">
          <p14:sldIdLst>
            <p14:sldId id="256"/>
            <p14:sldId id="285"/>
            <p14:sldId id="344"/>
            <p14:sldId id="347"/>
            <p14:sldId id="301"/>
            <p14:sldId id="346"/>
            <p14:sldId id="345"/>
            <p14:sldId id="302"/>
            <p14:sldId id="305"/>
            <p14:sldId id="303"/>
            <p14:sldId id="304"/>
          </p14:sldIdLst>
        </p14:section>
        <p14:section name="Névtelen szakasz" id="{4F26865D-AC6E-40EA-BCAE-A2A0259DE37B}">
          <p14:sldIdLst>
            <p14:sldId id="308"/>
            <p14:sldId id="343"/>
            <p14:sldId id="306"/>
            <p14:sldId id="307"/>
            <p14:sldId id="309"/>
            <p14:sldId id="310"/>
            <p14:sldId id="312"/>
            <p14:sldId id="311"/>
            <p14:sldId id="313"/>
            <p14:sldId id="257"/>
            <p14:sldId id="258"/>
            <p14:sldId id="259"/>
            <p14:sldId id="265"/>
            <p14:sldId id="266"/>
          </p14:sldIdLst>
        </p14:section>
        <p14:section name="Névtelen szakasz" id="{614158F0-A604-4CD9-86FF-BACE6FE72360}">
          <p14:sldIdLst>
            <p14:sldId id="268"/>
            <p14:sldId id="267"/>
            <p14:sldId id="273"/>
            <p14:sldId id="274"/>
            <p14:sldId id="275"/>
            <p14:sldId id="295"/>
            <p14:sldId id="296"/>
            <p14:sldId id="276"/>
          </p14:sldIdLst>
        </p14:section>
        <p14:section name="Névtelen szakasz" id="{5CD47B39-D2C0-4A8E-8F9C-3AC9E4ADF101}">
          <p14:sldIdLst>
            <p14:sldId id="287"/>
            <p14:sldId id="288"/>
            <p14:sldId id="289"/>
            <p14:sldId id="281"/>
            <p14:sldId id="282"/>
            <p14:sldId id="315"/>
            <p14:sldId id="290"/>
            <p14:sldId id="292"/>
            <p14:sldId id="291"/>
            <p14:sldId id="293"/>
            <p14:sldId id="294"/>
            <p14:sldId id="297"/>
            <p14:sldId id="298"/>
            <p14:sldId id="299"/>
            <p14:sldId id="300"/>
            <p14:sldId id="314"/>
            <p14:sldId id="317"/>
            <p14:sldId id="325"/>
            <p14:sldId id="319"/>
            <p14:sldId id="320"/>
            <p14:sldId id="321"/>
            <p14:sldId id="326"/>
            <p14:sldId id="322"/>
            <p14:sldId id="32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7" autoAdjust="0"/>
    <p:restoredTop sz="94660"/>
  </p:normalViewPr>
  <p:slideViewPr>
    <p:cSldViewPr snapToGrid="0">
      <p:cViewPr varScale="1">
        <p:scale>
          <a:sx n="82" d="100"/>
          <a:sy n="82" d="100"/>
        </p:scale>
        <p:origin x="15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6325" cy="498174"/>
          </a:xfrm>
          <a:prstGeom prst="rect">
            <a:avLst/>
          </a:prstGeom>
        </p:spPr>
        <p:txBody>
          <a:bodyPr vert="horz" lIns="83786" tIns="41893" rIns="83786" bIns="41893" rtlCol="0"/>
          <a:lstStyle>
            <a:lvl1pPr algn="l">
              <a:defRPr sz="11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49923" y="2"/>
            <a:ext cx="2946325" cy="498174"/>
          </a:xfrm>
          <a:prstGeom prst="rect">
            <a:avLst/>
          </a:prstGeom>
        </p:spPr>
        <p:txBody>
          <a:bodyPr vert="horz" lIns="83786" tIns="41893" rIns="83786" bIns="41893" rtlCol="0"/>
          <a:lstStyle>
            <a:lvl1pPr algn="r">
              <a:defRPr sz="1100"/>
            </a:lvl1pPr>
          </a:lstStyle>
          <a:p>
            <a:fld id="{F9AA6857-7277-4C86-AFEC-B49D030D66AD}" type="datetimeFigureOut">
              <a:rPr lang="hu-HU" smtClean="0"/>
              <a:t>2017.07.21.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3786" tIns="41893" rIns="83786" bIns="41893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483" y="4776872"/>
            <a:ext cx="5438711" cy="3908752"/>
          </a:xfrm>
          <a:prstGeom prst="rect">
            <a:avLst/>
          </a:prstGeom>
        </p:spPr>
        <p:txBody>
          <a:bodyPr vert="horz" lIns="83786" tIns="41893" rIns="83786" bIns="41893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28464"/>
            <a:ext cx="2946325" cy="498174"/>
          </a:xfrm>
          <a:prstGeom prst="rect">
            <a:avLst/>
          </a:prstGeom>
        </p:spPr>
        <p:txBody>
          <a:bodyPr vert="horz" lIns="83786" tIns="41893" rIns="83786" bIns="41893" rtlCol="0" anchor="b"/>
          <a:lstStyle>
            <a:lvl1pPr algn="l">
              <a:defRPr sz="11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49923" y="9428464"/>
            <a:ext cx="2946325" cy="498174"/>
          </a:xfrm>
          <a:prstGeom prst="rect">
            <a:avLst/>
          </a:prstGeom>
        </p:spPr>
        <p:txBody>
          <a:bodyPr vert="horz" lIns="83786" tIns="41893" rIns="83786" bIns="41893" rtlCol="0" anchor="b"/>
          <a:lstStyle>
            <a:lvl1pPr algn="r">
              <a:defRPr sz="1100"/>
            </a:lvl1pPr>
          </a:lstStyle>
          <a:p>
            <a:fld id="{9B059B2A-9A87-4148-91B3-A6DC42D7E9D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910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59B2A-9A87-4148-91B3-A6DC42D7E9D7}" type="slidenum">
              <a:rPr lang="hu-HU" smtClean="0"/>
              <a:t>41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2875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48140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57200" y="38455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57200" y="14814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674240" y="14814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4674240" y="38455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457200" y="38455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4814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457200" y="14814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41" name="Kép 40"/>
          <p:cNvPicPr/>
          <p:nvPr/>
        </p:nvPicPr>
        <p:blipFill>
          <a:blip r:embed="rId2"/>
          <a:stretch/>
        </p:blipFill>
        <p:spPr>
          <a:xfrm>
            <a:off x="1735560" y="14810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42" name="Kép 41"/>
          <p:cNvPicPr/>
          <p:nvPr/>
        </p:nvPicPr>
        <p:blipFill>
          <a:blip r:embed="rId2"/>
          <a:stretch/>
        </p:blipFill>
        <p:spPr>
          <a:xfrm>
            <a:off x="1735560" y="1481040"/>
            <a:ext cx="567180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457200" y="14814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4814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4814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674240" y="14814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4814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57200" y="38455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14814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4814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4814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674240" y="38455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4814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4814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8455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499320" y="5945040"/>
            <a:ext cx="4940280" cy="920880"/>
          </a:xfrm>
          <a:custGeom>
            <a:avLst/>
            <a:gdLst/>
            <a:ahLst/>
            <a:cxnLst/>
            <a:rect l="l" t="t" r="r" b="b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CustomShape 2"/>
          <p:cNvSpPr/>
          <p:nvPr/>
        </p:nvSpPr>
        <p:spPr>
          <a:xfrm>
            <a:off x="485640" y="5938920"/>
            <a:ext cx="3690000" cy="933120"/>
          </a:xfrm>
          <a:custGeom>
            <a:avLst/>
            <a:gdLst/>
            <a:ahLst/>
            <a:cxnLst/>
            <a:rect l="l" t="t" r="r" b="b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CustomShape 3"/>
          <p:cNvSpPr/>
          <p:nvPr/>
        </p:nvSpPr>
        <p:spPr>
          <a:xfrm>
            <a:off x="-6120" y="5791320"/>
            <a:ext cx="3402000" cy="1080360"/>
          </a:xfrm>
          <a:prstGeom prst="rtTriangle">
            <a:avLst/>
          </a:prstGeom>
          <a:blipFill>
            <a:blip r:embed="rId14"/>
            <a:tile/>
          </a:blipFill>
          <a:ln w="12600">
            <a:noFill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" name="Line 4"/>
          <p:cNvSpPr/>
          <p:nvPr/>
        </p:nvSpPr>
        <p:spPr>
          <a:xfrm>
            <a:off x="-9000" y="5787720"/>
            <a:ext cx="3405240" cy="1084320"/>
          </a:xfrm>
          <a:prstGeom prst="line">
            <a:avLst/>
          </a:prstGeom>
          <a:ln w="12240">
            <a:solidFill>
              <a:srgbClr val="196F85"/>
            </a:solidFill>
            <a:miter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481400"/>
            <a:ext cx="8229240" cy="452556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hu-HU" sz="27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Vázlatszöveg formátumának szerkesztése</a:t>
            </a:r>
            <a:endParaRPr/>
          </a:p>
          <a:p>
            <a:pPr marL="864000" lvl="1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hu-HU" sz="27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Második vázlatszint</a:t>
            </a:r>
            <a:endParaRPr/>
          </a:p>
          <a:p>
            <a:pPr marL="1296000" lvl="2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hu-HU" sz="27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Harmadik vázlatszint</a:t>
            </a:r>
            <a:endParaRPr/>
          </a:p>
          <a:p>
            <a:pPr marL="1728000" lvl="3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hu-HU" sz="27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Negyedik vázlatszint</a:t>
            </a:r>
            <a:endParaRPr/>
          </a:p>
          <a:p>
            <a:pPr marL="2160000" lvl="4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hu-HU" sz="27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Ötödik vázlatszint</a:t>
            </a:r>
            <a:endParaRPr/>
          </a:p>
          <a:p>
            <a:pPr marL="2592000" lvl="5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hu-HU" sz="27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Hatodik vázlatszint</a:t>
            </a:r>
            <a:endParaRPr/>
          </a:p>
          <a:p>
            <a:pPr marL="365760" indent="-255600">
              <a:lnSpc>
                <a:spcPct val="100000"/>
              </a:lnSpc>
              <a:buClr>
                <a:srgbClr val="2DA2BF"/>
              </a:buClr>
              <a:buSzPct val="68000"/>
              <a:buFont typeface="Wingdings 3" charset="2"/>
              <a:buChar char=""/>
            </a:pPr>
            <a:r>
              <a:rPr lang="hu-HU" sz="27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Hetedik vázlatszintMintaszöveg szerkesztése</a:t>
            </a:r>
            <a:endParaRPr/>
          </a:p>
          <a:p>
            <a:pPr marL="621720" lvl="1" indent="-228240">
              <a:lnSpc>
                <a:spcPct val="100000"/>
              </a:lnSpc>
              <a:buClr>
                <a:srgbClr val="2DA2BF"/>
              </a:buClr>
              <a:buFont typeface="Verdana"/>
              <a:buChar char="◦"/>
            </a:pPr>
            <a:r>
              <a:rPr lang="hu-HU" sz="23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Második szint</a:t>
            </a:r>
            <a:endParaRPr/>
          </a:p>
          <a:p>
            <a:pPr marL="859680" lvl="2" indent="-228240">
              <a:lnSpc>
                <a:spcPct val="100000"/>
              </a:lnSpc>
              <a:buClr>
                <a:srgbClr val="DA1F28"/>
              </a:buClr>
              <a:buFont typeface="Wingdings 2" charset="2"/>
              <a:buChar char=""/>
            </a:pPr>
            <a:r>
              <a:rPr lang="hu-HU" sz="21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Harmadik szint</a:t>
            </a:r>
            <a:endParaRPr/>
          </a:p>
          <a:p>
            <a:pPr marL="1143000" lvl="3" indent="-228240">
              <a:lnSpc>
                <a:spcPct val="100000"/>
              </a:lnSpc>
              <a:buClr>
                <a:srgbClr val="DA1F28"/>
              </a:buClr>
              <a:buFont typeface="Wingdings 2" charset="2"/>
              <a:buChar char=""/>
            </a:pPr>
            <a:r>
              <a:rPr lang="hu-HU" sz="19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Negyedik szint</a:t>
            </a:r>
            <a:endParaRPr/>
          </a:p>
          <a:p>
            <a:pPr marL="1371600" lvl="4" indent="-228240">
              <a:lnSpc>
                <a:spcPct val="100000"/>
              </a:lnSpc>
              <a:buClr>
                <a:srgbClr val="DA1F28"/>
              </a:buClr>
              <a:buFont typeface="Wingdings 2" charset="2"/>
              <a:buChar char=""/>
            </a:pPr>
            <a:r>
              <a:rPr lang="hu-HU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Ötödik szint</a:t>
            </a:r>
            <a:endParaRPr/>
          </a:p>
        </p:txBody>
      </p:sp>
      <p:sp>
        <p:nvSpPr>
          <p:cNvPr id="5" name="PlaceHolder 6"/>
          <p:cNvSpPr>
            <a:spLocks noGrp="1"/>
          </p:cNvSpPr>
          <p:nvPr>
            <p:ph type="dt"/>
          </p:nvPr>
        </p:nvSpPr>
        <p:spPr>
          <a:xfrm>
            <a:off x="6726960" y="6408000"/>
            <a:ext cx="1919880" cy="365400"/>
          </a:xfrm>
          <a:prstGeom prst="rect">
            <a:avLst/>
          </a:prstGeom>
        </p:spPr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r>
              <a:rPr lang="hu-HU" sz="1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2017. 7. 20.</a:t>
            </a:r>
            <a:endParaRPr/>
          </a:p>
        </p:txBody>
      </p:sp>
      <p:sp>
        <p:nvSpPr>
          <p:cNvPr id="6" name="PlaceHolder 7"/>
          <p:cNvSpPr>
            <a:spLocks noGrp="1"/>
          </p:cNvSpPr>
          <p:nvPr>
            <p:ph type="ftr"/>
          </p:nvPr>
        </p:nvSpPr>
        <p:spPr>
          <a:xfrm>
            <a:off x="4380120" y="6408000"/>
            <a:ext cx="2350440" cy="364680"/>
          </a:xfrm>
          <a:prstGeom prst="rect">
            <a:avLst/>
          </a:prstGeom>
        </p:spPr>
        <p:txBody>
          <a:bodyPr lIns="90000" tIns="45000" rIns="90000" bIns="45000" anchor="b"/>
          <a:lstStyle/>
          <a:p>
            <a:endParaRPr/>
          </a:p>
        </p:txBody>
      </p:sp>
      <p:sp>
        <p:nvSpPr>
          <p:cNvPr id="7" name="PlaceHolder 8"/>
          <p:cNvSpPr>
            <a:spLocks noGrp="1"/>
          </p:cNvSpPr>
          <p:nvPr>
            <p:ph type="sldNum"/>
          </p:nvPr>
        </p:nvSpPr>
        <p:spPr>
          <a:xfrm>
            <a:off x="8647200" y="6408000"/>
            <a:ext cx="365400" cy="364680"/>
          </a:xfrm>
          <a:prstGeom prst="rect">
            <a:avLst/>
          </a:prstGeom>
        </p:spPr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1A373F94-238A-4436-BA3E-6DEE9286016C}" type="slidenum">
              <a:rPr lang="hu-HU" sz="1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‹#›</a:t>
            </a:fld>
            <a:endParaRPr/>
          </a:p>
        </p:txBody>
      </p:sp>
      <p:sp>
        <p:nvSpPr>
          <p:cNvPr id="8" name="PlaceHolder 9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hu-HU" sz="4100" b="1" strike="noStrike" spc="-1">
                <a:solidFill>
                  <a:srgbClr val="464646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Mintacím szerkesztése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Shape 1"/>
          <p:cNvSpPr txBox="1"/>
          <p:nvPr/>
        </p:nvSpPr>
        <p:spPr>
          <a:xfrm>
            <a:off x="447575" y="5261317"/>
            <a:ext cx="8229240" cy="984737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t"/>
          <a:lstStyle/>
          <a:p>
            <a:pPr algn="ctr">
              <a:lnSpc>
                <a:spcPct val="100000"/>
              </a:lnSpc>
            </a:pPr>
            <a:r>
              <a:rPr lang="hu-HU" sz="4400" b="1" spc="-1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Bookman Old Style" panose="02050604050505020204" pitchFamily="18" charset="0"/>
              </a:rPr>
              <a:t>KÓNY KÖZSÉG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810" y="627760"/>
            <a:ext cx="3795763" cy="42241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000">
              <a:schemeClr val="accent1">
                <a:lumMod val="5000"/>
                <a:lumOff val="95000"/>
              </a:schemeClr>
            </a:gs>
            <a:gs pos="76000">
              <a:schemeClr val="accent1">
                <a:lumMod val="45000"/>
                <a:lumOff val="55000"/>
              </a:schemeClr>
            </a:gs>
            <a:gs pos="8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E1CC58D-D2F4-4BD7-9317-E7551A21F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KÓNY KÖZSÉG TÖRTÉNETE</a:t>
            </a:r>
            <a:endParaRPr lang="hu-HU" sz="4000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F2D1F7B6-25E4-47FC-B66B-25AA940065B1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653967" y="1417320"/>
            <a:ext cx="7835705" cy="4997547"/>
          </a:xfrm>
        </p:spPr>
        <p:txBody>
          <a:bodyPr/>
          <a:lstStyle/>
          <a:p>
            <a:pPr marL="0" indent="0">
              <a:buNone/>
            </a:pPr>
            <a:r>
              <a:rPr lang="hu-HU" sz="2800" b="1" u="sng" dirty="0">
                <a:latin typeface="Bookman Old Style" panose="02050604050505020204" pitchFamily="18" charset="0"/>
              </a:rPr>
              <a:t>Kóny XVIII. századi lakóiról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sz="2700" b="1" dirty="0">
                <a:latin typeface="Bookman Old Style" panose="02050604050505020204" pitchFamily="18" charset="0"/>
              </a:rPr>
              <a:t>az 1715-ös évi összeírás szerint Kóny Győr vármegye, Tó-sziget Csilizközi járása Tóközi Kerületének legnagyobb népességével rendelkező, az egyik legjelentősebb szántóterülettel bíró falvaként jelenik meg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700" b="1" dirty="0">
                <a:latin typeface="Bookman Old Style" panose="02050604050505020204" pitchFamily="18" charset="0"/>
              </a:rPr>
              <a:t>Kónyt </a:t>
            </a:r>
            <a:r>
              <a:rPr lang="hu-HU" sz="2700" b="1" dirty="0" err="1">
                <a:latin typeface="Bookman Old Style" panose="02050604050505020204" pitchFamily="18" charset="0"/>
              </a:rPr>
              <a:t>vagyonilag</a:t>
            </a:r>
            <a:r>
              <a:rPr lang="hu-HU" sz="2700" b="1" dirty="0">
                <a:latin typeface="Bookman Old Style" panose="02050604050505020204" pitchFamily="18" charset="0"/>
              </a:rPr>
              <a:t> differenciáltnak írják le a felmérések </a:t>
            </a:r>
            <a:r>
              <a:rPr lang="hu-HU" sz="2400" dirty="0">
                <a:latin typeface="Bookman Old Style" panose="02050604050505020204" pitchFamily="18" charset="0"/>
              </a:rPr>
              <a:t>(gazdag családok, zsellércsaládok)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700" b="1" dirty="0">
                <a:latin typeface="Bookman Old Style" panose="02050604050505020204" pitchFamily="18" charset="0"/>
              </a:rPr>
              <a:t>csodálattal kiemelik a </a:t>
            </a:r>
            <a:r>
              <a:rPr lang="hu-HU" sz="2700" b="1" dirty="0" err="1">
                <a:latin typeface="Bookman Old Style" panose="02050604050505020204" pitchFamily="18" charset="0"/>
              </a:rPr>
              <a:t>Tóköz</a:t>
            </a:r>
            <a:r>
              <a:rPr lang="hu-HU" sz="2700" b="1" dirty="0">
                <a:latin typeface="Bookman Old Style" panose="02050604050505020204" pitchFamily="18" charset="0"/>
              </a:rPr>
              <a:t>, így Kóny lovait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81662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chemeClr val="accent1">
                <a:lumMod val="5000"/>
                <a:lumOff val="95000"/>
              </a:schemeClr>
            </a:gs>
            <a:gs pos="76000">
              <a:schemeClr val="accent1">
                <a:lumMod val="45000"/>
                <a:lumOff val="55000"/>
              </a:schemeClr>
            </a:gs>
            <a:gs pos="8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8C8AC20-F427-47F8-9FF6-F500015D6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KÓNY KÖZSÉG TÖRTÉNETE</a:t>
            </a:r>
            <a:endParaRPr lang="hu-HU" sz="4000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7C49F0A1-FBD7-44D7-85CF-32F860442D51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604910" y="1481399"/>
            <a:ext cx="7920111" cy="4708385"/>
          </a:xfrm>
        </p:spPr>
        <p:txBody>
          <a:bodyPr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sz="2800" b="1" dirty="0">
                <a:latin typeface="Bookman Old Style" panose="02050604050505020204" pitchFamily="18" charset="0"/>
              </a:rPr>
              <a:t>Kóny földesurát, a Győri Székeskáptalant a Nyugat-</a:t>
            </a:r>
            <a:r>
              <a:rPr lang="hu-HU" sz="2800" b="1" dirty="0" err="1">
                <a:latin typeface="Bookman Old Style" panose="02050604050505020204" pitchFamily="18" charset="0"/>
              </a:rPr>
              <a:t>dunántúl</a:t>
            </a:r>
            <a:r>
              <a:rPr lang="hu-HU" sz="2800" b="1" dirty="0">
                <a:latin typeface="Bookman Old Style" panose="02050604050505020204" pitchFamily="18" charset="0"/>
              </a:rPr>
              <a:t> egyházi nagybirtokosai sorában jelzik.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sz="2800" b="1" dirty="0">
                <a:latin typeface="Bookman Old Style" panose="02050604050505020204" pitchFamily="18" charset="0"/>
              </a:rPr>
              <a:t>A Győr Vármegyei birtokok egyik legjelentősebb falva Kóny.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sz="2800" b="1" dirty="0">
                <a:latin typeface="Bookman Old Style" panose="02050604050505020204" pitchFamily="18" charset="0"/>
              </a:rPr>
              <a:t>Egy katonai felmérés (1782-1785.) szerint a </a:t>
            </a:r>
            <a:r>
              <a:rPr lang="hu-HU" sz="2800" b="1" dirty="0" err="1">
                <a:latin typeface="Bookman Old Style" panose="02050604050505020204" pitchFamily="18" charset="0"/>
              </a:rPr>
              <a:t>kónyi</a:t>
            </a:r>
            <a:r>
              <a:rPr lang="hu-HU" sz="2800" b="1" dirty="0">
                <a:latin typeface="Bookman Old Style" panose="02050604050505020204" pitchFamily="18" charset="0"/>
              </a:rPr>
              <a:t> határban a falutól északra egy ipari létesítmény, téglaégető található.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75008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chemeClr val="accent1">
                <a:lumMod val="5000"/>
                <a:lumOff val="95000"/>
              </a:schemeClr>
            </a:gs>
            <a:gs pos="76000">
              <a:schemeClr val="accent1">
                <a:lumMod val="45000"/>
                <a:lumOff val="55000"/>
              </a:schemeClr>
            </a:gs>
            <a:gs pos="8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C609033-CA74-4A96-AC9E-05B84A5EA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KÓNY KÖZSÉG TÖRTÉNETE</a:t>
            </a:r>
            <a:endParaRPr lang="hu-HU" sz="4000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97654319-B61A-4EF3-9469-B7063E18DD14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7200" y="1481399"/>
            <a:ext cx="8229240" cy="4947535"/>
          </a:xfrm>
        </p:spPr>
        <p:txBody>
          <a:bodyPr/>
          <a:lstStyle/>
          <a:p>
            <a:pPr marL="0" indent="0" algn="just">
              <a:buNone/>
            </a:pPr>
            <a:r>
              <a:rPr lang="hu-HU" sz="2600" b="1" u="sng" dirty="0" err="1">
                <a:latin typeface="Bookman Old Style" panose="02050604050505020204" pitchFamily="18" charset="0"/>
              </a:rPr>
              <a:t>Kónyiak</a:t>
            </a:r>
            <a:r>
              <a:rPr lang="hu-HU" sz="2600" b="1" u="sng" dirty="0">
                <a:latin typeface="Bookman Old Style" panose="02050604050505020204" pitchFamily="18" charset="0"/>
              </a:rPr>
              <a:t> az 1848-49-es forradalom és szabadságharcban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sz="2400" b="1" dirty="0">
                <a:latin typeface="Bookman Old Style" panose="02050604050505020204" pitchFamily="18" charset="0"/>
              </a:rPr>
              <a:t>A Győr Vármegyei honvéd lajstrom </a:t>
            </a:r>
            <a:r>
              <a:rPr lang="hu-HU" sz="2400" b="1" dirty="0" err="1">
                <a:latin typeface="Bookman Old Style" panose="02050604050505020204" pitchFamily="18" charset="0"/>
              </a:rPr>
              <a:t>kónyi</a:t>
            </a:r>
            <a:r>
              <a:rPr lang="hu-HU" sz="2400" b="1" dirty="0">
                <a:latin typeface="Bookman Old Style" panose="02050604050505020204" pitchFamily="18" charset="0"/>
              </a:rPr>
              <a:t> összeírása szerint településünkön 112 fő szerepel a honvédállítási névjegyzéken. De nagyon bizonytalannak kell tartani, hogy kiket soroztak be, mint ahogy a </a:t>
            </a:r>
            <a:r>
              <a:rPr lang="hu-HU" sz="2400" b="1" dirty="0" err="1">
                <a:latin typeface="Bookman Old Style" panose="02050604050505020204" pitchFamily="18" charset="0"/>
              </a:rPr>
              <a:t>kónyi</a:t>
            </a:r>
            <a:r>
              <a:rPr lang="hu-HU" sz="2400" b="1" dirty="0">
                <a:latin typeface="Bookman Old Style" panose="02050604050505020204" pitchFamily="18" charset="0"/>
              </a:rPr>
              <a:t> hazatérők számát is.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sz="2400" b="1" dirty="0">
                <a:latin typeface="Bookman Old Style" panose="02050604050505020204" pitchFamily="18" charset="0"/>
              </a:rPr>
              <a:t>Komárom megadásával összesen 16 katonai szolgálatból hazatért </a:t>
            </a:r>
            <a:r>
              <a:rPr lang="hu-HU" sz="2400" b="1" dirty="0" err="1">
                <a:latin typeface="Bookman Old Style" panose="02050604050505020204" pitchFamily="18" charset="0"/>
              </a:rPr>
              <a:t>kónyi</a:t>
            </a:r>
            <a:r>
              <a:rPr lang="hu-HU" sz="2400" b="1" dirty="0">
                <a:latin typeface="Bookman Old Style" panose="02050604050505020204" pitchFamily="18" charset="0"/>
              </a:rPr>
              <a:t> </a:t>
            </a:r>
            <a:r>
              <a:rPr lang="hu-HU" sz="2400" b="1" dirty="0" err="1">
                <a:latin typeface="Bookman Old Style" panose="02050604050505020204" pitchFamily="18" charset="0"/>
              </a:rPr>
              <a:t>férfiu</a:t>
            </a:r>
            <a:r>
              <a:rPr lang="hu-HU" sz="2400" b="1" dirty="0">
                <a:latin typeface="Bookman Old Style" panose="02050604050505020204" pitchFamily="18" charset="0"/>
              </a:rPr>
              <a:t> neve biztos.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sz="2400" b="1" dirty="0">
                <a:latin typeface="Bookman Old Style" panose="02050604050505020204" pitchFamily="18" charset="0"/>
              </a:rPr>
              <a:t>Megszületett a „</a:t>
            </a:r>
            <a:r>
              <a:rPr lang="hu-HU" sz="2400" b="1" i="1" dirty="0" err="1">
                <a:latin typeface="Bookman Old Style" panose="02050604050505020204" pitchFamily="18" charset="0"/>
              </a:rPr>
              <a:t>kónyi</a:t>
            </a:r>
            <a:r>
              <a:rPr lang="hu-HU" sz="2400" b="1" i="1" dirty="0">
                <a:latin typeface="Bookman Old Style" panose="02050604050505020204" pitchFamily="18" charset="0"/>
              </a:rPr>
              <a:t> bika” </a:t>
            </a:r>
            <a:r>
              <a:rPr lang="hu-HU" sz="2400" b="1" dirty="0">
                <a:latin typeface="Bookman Old Style" panose="02050604050505020204" pitchFamily="18" charset="0"/>
              </a:rPr>
              <a:t>legendája.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56711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6000">
              <a:schemeClr val="accent1">
                <a:lumMod val="5000"/>
                <a:lumOff val="95000"/>
              </a:schemeClr>
            </a:gs>
            <a:gs pos="80000">
              <a:schemeClr val="accent1">
                <a:lumMod val="45000"/>
                <a:lumOff val="55000"/>
              </a:schemeClr>
            </a:gs>
            <a:gs pos="8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1CE1363-8443-49B2-8C4B-742DB658F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KÓNY KÖZSÉG TÖRTÉNETE</a:t>
            </a:r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44ED0F2-2055-4835-8CC7-B374B71E7716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 flipV="1">
            <a:off x="457200" y="1417320"/>
            <a:ext cx="8229240" cy="64080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6" name="Kép 5" descr="C:\Users\user\AppData\Local\Microsoft\Windows\INetCache\Content.Word\Komárom lista.jpg">
            <a:extLst>
              <a:ext uri="{FF2B5EF4-FFF2-40B4-BE49-F238E27FC236}">
                <a16:creationId xmlns:a16="http://schemas.microsoft.com/office/drawing/2014/main" id="{D75417AC-5861-4C8D-BA22-B32734B3F6D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0" t="3704" r="25256"/>
          <a:stretch/>
        </p:blipFill>
        <p:spPr bwMode="auto">
          <a:xfrm>
            <a:off x="925519" y="1639259"/>
            <a:ext cx="3299460" cy="4157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2D45EF8F-F612-442E-896A-5F847063E9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656" y="1601269"/>
            <a:ext cx="3175470" cy="423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75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chemeClr val="accent1">
                <a:lumMod val="5000"/>
                <a:lumOff val="95000"/>
              </a:schemeClr>
            </a:gs>
            <a:gs pos="76000">
              <a:schemeClr val="accent1">
                <a:lumMod val="45000"/>
                <a:lumOff val="55000"/>
              </a:schemeClr>
            </a:gs>
            <a:gs pos="8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 helye 6">
            <a:extLst>
              <a:ext uri="{FF2B5EF4-FFF2-40B4-BE49-F238E27FC236}">
                <a16:creationId xmlns:a16="http://schemas.microsoft.com/office/drawing/2014/main" id="{D1342A12-4BD8-40CC-8785-CBF12A93CF19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457200" y="1481400"/>
            <a:ext cx="4790048" cy="2158560"/>
          </a:xfrm>
        </p:spPr>
        <p:txBody>
          <a:bodyPr/>
          <a:lstStyle/>
          <a:p>
            <a:pPr marL="0" indent="0">
              <a:buNone/>
            </a:pPr>
            <a:endParaRPr lang="hu-HU" sz="2800" b="1" u="sng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hu-HU" sz="2800" b="1" u="sng" dirty="0">
                <a:latin typeface="Bookman Old Style" panose="02050604050505020204" pitchFamily="18" charset="0"/>
              </a:rPr>
              <a:t>Világháború Kónyban </a:t>
            </a:r>
          </a:p>
          <a:p>
            <a:r>
              <a:rPr lang="hu-HU" sz="2600" b="1" dirty="0">
                <a:latin typeface="Bookman Old Style" panose="02050604050505020204" pitchFamily="18" charset="0"/>
              </a:rPr>
              <a:t>Kóny az I. világháborúban 73 fiát veszítette el. </a:t>
            </a:r>
            <a:r>
              <a:rPr lang="hu-HU" sz="2300" dirty="0">
                <a:latin typeface="Bookman Old Style" panose="02050604050505020204" pitchFamily="18" charset="0"/>
              </a:rPr>
              <a:t>(Az I. világháborús emlékművünk a dísztéren található.)</a:t>
            </a:r>
          </a:p>
          <a:p>
            <a:endParaRPr lang="hu-HU" dirty="0"/>
          </a:p>
        </p:txBody>
      </p:sp>
      <p:sp>
        <p:nvSpPr>
          <p:cNvPr id="8" name="Szöveg helye 7">
            <a:extLst>
              <a:ext uri="{FF2B5EF4-FFF2-40B4-BE49-F238E27FC236}">
                <a16:creationId xmlns:a16="http://schemas.microsoft.com/office/drawing/2014/main" id="{4889C6F9-8709-4BA3-A583-CE31DCAB49B3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457200" y="3845520"/>
            <a:ext cx="4114800" cy="2158560"/>
          </a:xfrm>
        </p:spPr>
        <p:txBody>
          <a:bodyPr/>
          <a:lstStyle/>
          <a:p>
            <a:pPr algn="just"/>
            <a:r>
              <a:rPr lang="hu-HU" sz="2600" b="1" dirty="0">
                <a:latin typeface="Bookman Old Style" panose="02050604050505020204" pitchFamily="18" charset="0"/>
              </a:rPr>
              <a:t>A II. világháborús emléktábla a templom falán található.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2E686354-06DD-4F95-89AD-4384BEAE868A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5775649" y="1481400"/>
            <a:ext cx="2528596" cy="4525560"/>
          </a:xfrm>
        </p:spPr>
        <p:txBody>
          <a:bodyPr/>
          <a:lstStyle/>
          <a:p>
            <a:endParaRPr lang="hu-HU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DC2B2A79-CE1B-4C1E-8C1E-CF8C73137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KÓNY KÖZSÉG TÖRTÉNETE</a:t>
            </a:r>
            <a:endParaRPr lang="hu-HU" sz="4000" dirty="0"/>
          </a:p>
        </p:txBody>
      </p:sp>
      <p:pic>
        <p:nvPicPr>
          <p:cNvPr id="12" name="Kép 11" descr="C:\Users\user\AppData\Local\Microsoft\Windows\INetCache\Content.Word\IM000247.jpg">
            <a:extLst>
              <a:ext uri="{FF2B5EF4-FFF2-40B4-BE49-F238E27FC236}">
                <a16:creationId xmlns:a16="http://schemas.microsoft.com/office/drawing/2014/main" id="{2252D56B-E472-4E75-B414-A6D888DA4CA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5" t="16245" r="28166" b="8973"/>
          <a:stretch/>
        </p:blipFill>
        <p:spPr bwMode="auto">
          <a:xfrm>
            <a:off x="5486167" y="1275573"/>
            <a:ext cx="2948940" cy="52959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5976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chemeClr val="accent1">
                <a:lumMod val="5000"/>
                <a:lumOff val="95000"/>
              </a:schemeClr>
            </a:gs>
            <a:gs pos="76000">
              <a:schemeClr val="accent1">
                <a:lumMod val="45000"/>
                <a:lumOff val="55000"/>
              </a:schemeClr>
            </a:gs>
            <a:gs pos="8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97A0057-8C14-447F-9077-8F4B5129F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KÓNY KÖZSÉG TÖRTÉNETE</a:t>
            </a:r>
            <a:endParaRPr lang="hu-HU" sz="4000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AE55DFBA-C376-420E-9BB8-6027B5F52C3F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703384" y="274680"/>
            <a:ext cx="7983056" cy="6688828"/>
          </a:xfrm>
        </p:spPr>
        <p:txBody>
          <a:bodyPr/>
          <a:lstStyle/>
          <a:p>
            <a:pPr marL="0" indent="0">
              <a:buNone/>
            </a:pPr>
            <a:r>
              <a:rPr lang="hu-HU" sz="3000" b="1" u="sng" dirty="0">
                <a:latin typeface="Bookman Old Style" panose="02050604050505020204" pitchFamily="18" charset="0"/>
              </a:rPr>
              <a:t>Az I. Világháború után létrejöttek a helyi szerveződések, egyesületek:</a:t>
            </a:r>
          </a:p>
          <a:p>
            <a:pPr marL="0" indent="0">
              <a:buNone/>
            </a:pPr>
            <a:endParaRPr lang="hu-HU" sz="3000" b="1" u="sng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700" b="1" dirty="0">
                <a:latin typeface="Bookman Old Style" panose="02050604050505020204" pitchFamily="18" charset="0"/>
              </a:rPr>
              <a:t>Önkéntes Tűzoltó Egylet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700" b="1" dirty="0" err="1">
                <a:latin typeface="Bookman Old Style" panose="02050604050505020204" pitchFamily="18" charset="0"/>
              </a:rPr>
              <a:t>Kónyi</a:t>
            </a:r>
            <a:r>
              <a:rPr lang="hu-HU" sz="2700" b="1" dirty="0">
                <a:latin typeface="Bookman Old Style" panose="02050604050505020204" pitchFamily="18" charset="0"/>
              </a:rPr>
              <a:t> Római Katolikus Ifjúsági Egyesület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700" b="1" dirty="0" err="1">
                <a:latin typeface="Bookman Old Style" panose="02050604050505020204" pitchFamily="18" charset="0"/>
              </a:rPr>
              <a:t>Kónyi</a:t>
            </a:r>
            <a:r>
              <a:rPr lang="hu-HU" sz="2700" b="1" dirty="0">
                <a:latin typeface="Bookman Old Style" panose="02050604050505020204" pitchFamily="18" charset="0"/>
              </a:rPr>
              <a:t> Földműveskör </a:t>
            </a:r>
            <a:r>
              <a:rPr lang="hu-HU" sz="2400" dirty="0">
                <a:latin typeface="Bookman Old Style" panose="02050604050505020204" pitchFamily="18" charset="0"/>
              </a:rPr>
              <a:t>(</a:t>
            </a:r>
            <a:r>
              <a:rPr lang="hu-HU" sz="2400" dirty="0" err="1">
                <a:latin typeface="Bookman Old Style" panose="02050604050505020204" pitchFamily="18" charset="0"/>
              </a:rPr>
              <a:t>legrégebbi</a:t>
            </a:r>
            <a:r>
              <a:rPr lang="hu-HU" sz="2400" dirty="0">
                <a:latin typeface="Bookman Old Style" panose="02050604050505020204" pitchFamily="18" charset="0"/>
              </a:rPr>
              <a:t> egyesület a Gazdaszövetség keretében még 1911-ben jött létre)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700" b="1" dirty="0" err="1">
                <a:latin typeface="Bookman Old Style" panose="02050604050505020204" pitchFamily="18" charset="0"/>
              </a:rPr>
              <a:t>Kónyi</a:t>
            </a:r>
            <a:r>
              <a:rPr lang="hu-HU" sz="2700" b="1" dirty="0">
                <a:latin typeface="Bookman Old Style" panose="02050604050505020204" pitchFamily="18" charset="0"/>
              </a:rPr>
              <a:t> Iparos Társaskör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700" b="1" dirty="0" err="1">
                <a:latin typeface="Bookman Old Style" panose="02050604050505020204" pitchFamily="18" charset="0"/>
              </a:rPr>
              <a:t>Kónyi</a:t>
            </a:r>
            <a:r>
              <a:rPr lang="hu-HU" sz="2700" b="1" dirty="0">
                <a:latin typeface="Bookman Old Style" panose="02050604050505020204" pitchFamily="18" charset="0"/>
              </a:rPr>
              <a:t> Polgári Lövészegyesület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13082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chemeClr val="accent1">
                <a:lumMod val="5000"/>
                <a:lumOff val="95000"/>
              </a:schemeClr>
            </a:gs>
            <a:gs pos="76000">
              <a:schemeClr val="accent1">
                <a:lumMod val="45000"/>
                <a:lumOff val="55000"/>
              </a:schemeClr>
            </a:gs>
            <a:gs pos="8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E8AFF8C-8A84-4A04-8BCF-2032E029E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KÓNY KÖZSÉG TÖRTÉNETE</a:t>
            </a:r>
            <a:endParaRPr lang="hu-HU" sz="4000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723E5DF-86E2-4294-92C0-BB1C17990B5B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7200" y="1417319"/>
            <a:ext cx="8229240" cy="5011615"/>
          </a:xfrm>
        </p:spPr>
        <p:txBody>
          <a:bodyPr/>
          <a:lstStyle/>
          <a:p>
            <a:pPr marL="0" indent="0" algn="just">
              <a:buNone/>
            </a:pPr>
            <a:r>
              <a:rPr lang="hu-HU" sz="2800" b="1" u="sng" dirty="0">
                <a:latin typeface="Bookman Old Style" panose="02050604050505020204" pitchFamily="18" charset="0"/>
              </a:rPr>
              <a:t>Az 1930-as, 1940-es éveket országos egyesületek helyi fiókegyesületeinek megalakulása jellemezte Kónyban is:</a:t>
            </a:r>
          </a:p>
          <a:p>
            <a:pPr marL="0" indent="0" algn="just">
              <a:buNone/>
            </a:pPr>
            <a:endParaRPr lang="hu-HU" sz="2800" b="1" u="sng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latin typeface="Bookman Old Style" panose="02050604050505020204" pitchFamily="18" charset="0"/>
              </a:rPr>
              <a:t>1937-ben a Magyar Katolikus Nőegyesületek Országos Szövetségének </a:t>
            </a:r>
            <a:r>
              <a:rPr lang="hu-HU" sz="2800" b="1" dirty="0" err="1">
                <a:latin typeface="Bookman Old Style" panose="02050604050505020204" pitchFamily="18" charset="0"/>
              </a:rPr>
              <a:t>Kónyi</a:t>
            </a:r>
            <a:r>
              <a:rPr lang="hu-HU" sz="2800" b="1" dirty="0">
                <a:latin typeface="Bookman Old Style" panose="02050604050505020204" pitchFamily="18" charset="0"/>
              </a:rPr>
              <a:t> Római Katolikus Leányköre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latin typeface="Bookman Old Style" panose="02050604050505020204" pitchFamily="18" charset="0"/>
              </a:rPr>
              <a:t>1938: </a:t>
            </a:r>
            <a:r>
              <a:rPr lang="hu-HU" sz="2800" b="1" dirty="0" err="1">
                <a:latin typeface="Bookman Old Style" panose="02050604050505020204" pitchFamily="18" charset="0"/>
              </a:rPr>
              <a:t>Kónyi</a:t>
            </a:r>
            <a:r>
              <a:rPr lang="hu-HU" sz="2800" b="1" dirty="0">
                <a:latin typeface="Bookman Old Style" panose="02050604050505020204" pitchFamily="18" charset="0"/>
              </a:rPr>
              <a:t> Frontharcos Szövetség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latin typeface="Bookman Old Style" panose="02050604050505020204" pitchFamily="18" charset="0"/>
              </a:rPr>
              <a:t>1943. Magyar Dolgozók Országos Hivatásszervezete Kónyban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176349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chemeClr val="accent1">
                <a:lumMod val="5000"/>
                <a:lumOff val="95000"/>
              </a:schemeClr>
            </a:gs>
            <a:gs pos="76000">
              <a:schemeClr val="accent1">
                <a:lumMod val="45000"/>
                <a:lumOff val="55000"/>
              </a:schemeClr>
            </a:gs>
            <a:gs pos="8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26C3ACC-7CEA-426B-A0F3-2E6BDCD29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</p:spPr>
        <p:txBody>
          <a:bodyPr/>
          <a:lstStyle/>
          <a:p>
            <a:pPr algn="ctr"/>
            <a:r>
              <a:rPr lang="hu-HU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KÓNY KÖZSÉG TÖRTÉNETE</a:t>
            </a:r>
            <a:endParaRPr lang="hu-HU" sz="4000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48ED34D5-F234-450B-BC7E-2D84017FADBB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7200" y="1481400"/>
            <a:ext cx="8229240" cy="3625172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hu-HU" sz="3200" b="1" u="sng" dirty="0">
                <a:latin typeface="Bookman Old Style" panose="02050604050505020204" pitchFamily="18" charset="0"/>
              </a:rPr>
              <a:t>1945. után: </a:t>
            </a:r>
          </a:p>
          <a:p>
            <a:pPr marL="4572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800" b="1" dirty="0">
                <a:latin typeface="Bookman Old Style" panose="02050604050505020204" pitchFamily="18" charset="0"/>
              </a:rPr>
              <a:t>földosztás </a:t>
            </a:r>
          </a:p>
          <a:p>
            <a:pPr marL="4572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800" b="1" dirty="0">
                <a:latin typeface="Bookman Old Style" panose="02050604050505020204" pitchFamily="18" charset="0"/>
              </a:rPr>
              <a:t>tanácsok megalakulása és a</a:t>
            </a:r>
          </a:p>
          <a:p>
            <a:pPr marL="4572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800" b="1" dirty="0">
                <a:latin typeface="Bookman Old Style" panose="02050604050505020204" pitchFamily="18" charset="0"/>
              </a:rPr>
              <a:t>termelőszövetkezetek létrejötte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10851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chemeClr val="accent1">
                <a:lumMod val="5000"/>
                <a:lumOff val="95000"/>
              </a:schemeClr>
            </a:gs>
            <a:gs pos="76000">
              <a:schemeClr val="accent1">
                <a:lumMod val="45000"/>
                <a:lumOff val="55000"/>
              </a:schemeClr>
            </a:gs>
            <a:gs pos="8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3BB368E-109E-48D2-B0B1-83567A1C3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KÓNY KÖZSÉG TÖRTÉNETE</a:t>
            </a:r>
            <a:endParaRPr lang="hu-HU" sz="4000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E4FCBD32-1A37-41D6-BBFA-0E1C950AF1F6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7200" y="1252024"/>
            <a:ext cx="7870874" cy="506437"/>
          </a:xfrm>
        </p:spPr>
        <p:txBody>
          <a:bodyPr/>
          <a:lstStyle/>
          <a:p>
            <a:pPr marL="0" indent="0" algn="ctr">
              <a:buNone/>
            </a:pPr>
            <a:r>
              <a:rPr lang="hu-HU" sz="28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N A P J A I N K B A N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572885AA-0CE5-44D0-93D1-092990044F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637" y="4127976"/>
            <a:ext cx="3935437" cy="21551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098A2108-28C0-4355-B833-F83EB4D1A7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8461"/>
            <a:ext cx="3785616" cy="22446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A4D492DD-89F6-4A07-B15B-C726E6B095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820" y="1968198"/>
            <a:ext cx="3343866" cy="18050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4A28E1DA-2187-4814-B5E3-3F5C0C750A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762" y="4344247"/>
            <a:ext cx="2824319" cy="1883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90584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chemeClr val="accent1">
                <a:lumMod val="5000"/>
                <a:lumOff val="95000"/>
              </a:schemeClr>
            </a:gs>
            <a:gs pos="76000">
              <a:schemeClr val="accent1">
                <a:lumMod val="45000"/>
                <a:lumOff val="55000"/>
              </a:schemeClr>
            </a:gs>
            <a:gs pos="8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36CFE29-E61C-41CF-BB8F-6159E8B29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KÓNY KÖZSÉG TÖRTÉNETE</a:t>
            </a:r>
            <a:endParaRPr lang="hu-HU" sz="4000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997A5D02-8F4D-4EC9-89F7-C9B0C3CE8828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7200" y="1481400"/>
            <a:ext cx="8229240" cy="4882824"/>
          </a:xfrm>
        </p:spPr>
        <p:txBody>
          <a:bodyPr/>
          <a:lstStyle/>
          <a:p>
            <a:pPr marL="0" indent="0">
              <a:buNone/>
            </a:pPr>
            <a:r>
              <a:rPr lang="hu-HU" sz="2800" b="1" u="sng" dirty="0">
                <a:latin typeface="Bookman Old Style" panose="02050604050505020204" pitchFamily="18" charset="0"/>
              </a:rPr>
              <a:t>Kóny napjainkban: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latin typeface="Bookman Old Style" panose="02050604050505020204" pitchFamily="18" charset="0"/>
              </a:rPr>
              <a:t>Kóny Győr-Moson-Sopron Megyében, a Csornai Járásban helyezkedik el, a Rábaköz legnépesebb települései közé tartozik.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latin typeface="Bookman Old Style" panose="02050604050505020204" pitchFamily="18" charset="0"/>
              </a:rPr>
              <a:t>A Győrt Sopronnal összekötő 85-ös számú főútvonal mellett, Győrtől 25 km távolságra fekszik.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latin typeface="Bookman Old Style" panose="02050604050505020204" pitchFamily="18" charset="0"/>
              </a:rPr>
              <a:t>Területe:   228 ha.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latin typeface="Bookman Old Style" panose="02050604050505020204" pitchFamily="18" charset="0"/>
              </a:rPr>
              <a:t>Lakosainak száma: 2.705 fő.</a:t>
            </a:r>
          </a:p>
          <a:p>
            <a:endParaRPr lang="hu-HU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923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79"/>
            <a:ext cx="8229240" cy="1525985"/>
          </a:xfrm>
        </p:spPr>
        <p:txBody>
          <a:bodyPr/>
          <a:lstStyle/>
          <a:p>
            <a:pPr algn="ctr"/>
            <a:r>
              <a:rPr lang="hu-HU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KÓNY KÖZSÉG TÖRTÉNETE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/>
          </p:nvPr>
        </p:nvSpPr>
        <p:spPr>
          <a:xfrm>
            <a:off x="886264" y="1597794"/>
            <a:ext cx="7469945" cy="420624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u-HU" sz="3000" b="1" u="sng" dirty="0">
                <a:latin typeface="Bookman Old Style" panose="02050604050505020204" pitchFamily="18" charset="0"/>
              </a:rPr>
              <a:t>Az első írásos említés a településről: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3000" b="1" dirty="0">
                <a:latin typeface="Bookman Old Style" panose="02050604050505020204" pitchFamily="18" charset="0"/>
              </a:rPr>
              <a:t>1220, az 1228-as írásos oklevél már Kóny </a:t>
            </a:r>
            <a:r>
              <a:rPr lang="hu-HU" sz="3000" dirty="0">
                <a:latin typeface="Bookman Old Style" panose="02050604050505020204" pitchFamily="18" charset="0"/>
              </a:rPr>
              <a:t>(</a:t>
            </a:r>
            <a:r>
              <a:rPr lang="hu-HU" sz="3000" dirty="0" err="1">
                <a:latin typeface="Bookman Old Style" panose="02050604050505020204" pitchFamily="18" charset="0"/>
              </a:rPr>
              <a:t>Coun</a:t>
            </a:r>
            <a:r>
              <a:rPr lang="hu-HU" sz="3000" dirty="0">
                <a:latin typeface="Bookman Old Style" panose="02050604050505020204" pitchFamily="18" charset="0"/>
              </a:rPr>
              <a:t>) </a:t>
            </a:r>
            <a:r>
              <a:rPr lang="hu-HU" sz="3000" b="1" dirty="0">
                <a:latin typeface="Bookman Old Style" panose="02050604050505020204" pitchFamily="18" charset="0"/>
              </a:rPr>
              <a:t>néven említi</a:t>
            </a:r>
          </a:p>
          <a:p>
            <a:pPr>
              <a:lnSpc>
                <a:spcPct val="150000"/>
              </a:lnSpc>
            </a:pPr>
            <a:r>
              <a:rPr lang="hu-HU" sz="3000" b="1" u="sng" dirty="0">
                <a:latin typeface="Bookman Old Style" panose="02050604050505020204" pitchFamily="18" charset="0"/>
              </a:rPr>
              <a:t>Nevei:</a:t>
            </a:r>
            <a:r>
              <a:rPr lang="hu-HU" sz="3000" dirty="0">
                <a:latin typeface="Bookman Old Style" panose="02050604050505020204" pitchFamily="18" charset="0"/>
              </a:rPr>
              <a:t> </a:t>
            </a:r>
            <a:r>
              <a:rPr lang="hu-HU" sz="3000" b="1" dirty="0">
                <a:latin typeface="Bookman Old Style" panose="02050604050505020204" pitchFamily="18" charset="0"/>
              </a:rPr>
              <a:t>Con, </a:t>
            </a:r>
            <a:r>
              <a:rPr lang="hu-HU" sz="3000" b="1" dirty="0" err="1">
                <a:latin typeface="Bookman Old Style" panose="02050604050505020204" pitchFamily="18" charset="0"/>
              </a:rPr>
              <a:t>Coon</a:t>
            </a:r>
            <a:r>
              <a:rPr lang="hu-HU" sz="3000" b="1" dirty="0">
                <a:latin typeface="Bookman Old Style" panose="02050604050505020204" pitchFamily="18" charset="0"/>
              </a:rPr>
              <a:t>, </a:t>
            </a:r>
            <a:r>
              <a:rPr lang="hu-HU" sz="3000" b="1" dirty="0" err="1">
                <a:latin typeface="Bookman Old Style" panose="02050604050505020204" pitchFamily="18" charset="0"/>
              </a:rPr>
              <a:t>Cony</a:t>
            </a:r>
            <a:r>
              <a:rPr lang="hu-HU" sz="3000" b="1" dirty="0">
                <a:latin typeface="Bookman Old Style" panose="02050604050505020204" pitchFamily="18" charset="0"/>
              </a:rPr>
              <a:t>…..</a:t>
            </a:r>
            <a:endParaRPr lang="hu-HU" sz="3000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hu-HU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1961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chemeClr val="accent1">
                <a:lumMod val="5000"/>
                <a:lumOff val="95000"/>
              </a:schemeClr>
            </a:gs>
            <a:gs pos="76000">
              <a:schemeClr val="accent1">
                <a:lumMod val="45000"/>
                <a:lumOff val="55000"/>
              </a:schemeClr>
            </a:gs>
            <a:gs pos="8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0DDF0F7-851F-4374-AEB2-FF4BBB9FE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KÓNY KÖZSÉG TÖRTÉNETE</a:t>
            </a:r>
            <a:endParaRPr lang="hu-HU" sz="4000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D702C29A-F5B7-4BCF-BA4A-5FE73CC4549A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7200" y="1266093"/>
            <a:ext cx="8229240" cy="2096086"/>
          </a:xfrm>
        </p:spPr>
        <p:txBody>
          <a:bodyPr/>
          <a:lstStyle/>
          <a:p>
            <a:pPr marL="0" indent="0">
              <a:buNone/>
            </a:pPr>
            <a:r>
              <a:rPr lang="hu-HU" sz="2800" b="1" dirty="0">
                <a:latin typeface="Bookman Old Style" panose="02050604050505020204" pitchFamily="18" charset="0"/>
              </a:rPr>
              <a:t>A település határában 250 hektárnyi terület tájvédelmi körzet, a Fertő-Hanság Nemzeti Park része. Természeti értéke a tőzeg tavak rendszere, melynek 60 hektáros vízterülete </a:t>
            </a:r>
            <a:r>
              <a:rPr lang="hu-HU" sz="2800" b="1" dirty="0" err="1">
                <a:latin typeface="Bookman Old Style" panose="02050604050505020204" pitchFamily="18" charset="0"/>
              </a:rPr>
              <a:t>horgászásra</a:t>
            </a:r>
            <a:r>
              <a:rPr lang="hu-HU" sz="2800" b="1" dirty="0">
                <a:latin typeface="Bookman Old Style" panose="02050604050505020204" pitchFamily="18" charset="0"/>
              </a:rPr>
              <a:t>, csónakázásra alkalmas.</a:t>
            </a:r>
          </a:p>
        </p:txBody>
      </p:sp>
      <p:pic>
        <p:nvPicPr>
          <p:cNvPr id="4" name="Kép 3" descr="C:\Users\user1\AppData\Local\Microsoft\Windows\INetCache\Content.Word\IM000272.jpg">
            <a:extLst>
              <a:ext uri="{FF2B5EF4-FFF2-40B4-BE49-F238E27FC236}">
                <a16:creationId xmlns:a16="http://schemas.microsoft.com/office/drawing/2014/main" id="{0525FEF6-1009-4024-8744-6AFBE1C3303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1" t="17594" r="-291" b="-360"/>
          <a:stretch/>
        </p:blipFill>
        <p:spPr bwMode="auto">
          <a:xfrm>
            <a:off x="2439770" y="3362179"/>
            <a:ext cx="4264099" cy="29158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09572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57200" y="240634"/>
            <a:ext cx="8229240" cy="1574098"/>
          </a:xfrm>
        </p:spPr>
        <p:txBody>
          <a:bodyPr/>
          <a:lstStyle/>
          <a:p>
            <a:pPr algn="ctr"/>
            <a:r>
              <a:rPr lang="hu-HU" sz="4000" b="1" i="1" dirty="0">
                <a:solidFill>
                  <a:schemeClr val="accent3">
                    <a:lumMod val="75000"/>
                  </a:schemeClr>
                </a:solidFill>
                <a:latin typeface="Bookman Old Style" panose="02050604050505020204" pitchFamily="18" charset="0"/>
              </a:rPr>
              <a:t>KÓNY KÖZSÉG </a:t>
            </a:r>
            <a:r>
              <a:rPr lang="hu-HU" sz="3600" b="1" i="1" dirty="0">
                <a:solidFill>
                  <a:schemeClr val="accent3">
                    <a:lumMod val="75000"/>
                  </a:schemeClr>
                </a:solidFill>
                <a:latin typeface="Bookman Old Style" panose="02050604050505020204" pitchFamily="18" charset="0"/>
              </a:rPr>
              <a:t>ÖNKORMÁNYZATÁNAK HIVATALA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4901F181-C531-48D3-8E61-0406075326FF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8" t="17326" r="4581" b="13602"/>
          <a:stretch/>
        </p:blipFill>
        <p:spPr bwMode="auto">
          <a:xfrm>
            <a:off x="1210334" y="1677352"/>
            <a:ext cx="6667574" cy="4343620"/>
          </a:xfrm>
          <a:prstGeom prst="roundRect">
            <a:avLst>
              <a:gd name="adj" fmla="val 11111"/>
            </a:avLst>
          </a:prstGeom>
          <a:ln w="190500" cap="rnd" cmpd="sng" algn="ctr">
            <a:solidFill>
              <a:srgbClr val="C8C6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Shape 1"/>
          <p:cNvSpPr txBox="1"/>
          <p:nvPr/>
        </p:nvSpPr>
        <p:spPr>
          <a:xfrm>
            <a:off x="789272" y="548640"/>
            <a:ext cx="7540977" cy="620385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hu-HU" sz="2800" b="1" i="1" dirty="0">
                <a:solidFill>
                  <a:schemeClr val="accent3">
                    <a:lumMod val="75000"/>
                  </a:schemeClr>
                </a:solidFill>
                <a:latin typeface="Bookman Old Style" panose="02050604050505020204" pitchFamily="18" charset="0"/>
              </a:rPr>
              <a:t>KÓNYI KÖZÖS ÖNKORMÁNYZATI HIVATAL</a:t>
            </a:r>
          </a:p>
          <a:p>
            <a:pPr algn="ctr">
              <a:lnSpc>
                <a:spcPct val="100000"/>
              </a:lnSpc>
            </a:pPr>
            <a:endParaRPr lang="hu-HU" sz="800" b="1" i="1" dirty="0">
              <a:latin typeface="Bookman Old Style" panose="020506040505050202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hu-HU" sz="2400" b="1" dirty="0">
                <a:latin typeface="Bookman Old Style" panose="02050604050505020204" pitchFamily="18" charset="0"/>
              </a:rPr>
              <a:t>Címe:  9144 Kóny, Rákóczi utca 30.</a:t>
            </a:r>
          </a:p>
          <a:p>
            <a:pPr algn="ctr">
              <a:lnSpc>
                <a:spcPct val="100000"/>
              </a:lnSpc>
            </a:pPr>
            <a:endParaRPr lang="hu-HU" dirty="0"/>
          </a:p>
          <a:p>
            <a:r>
              <a:rPr lang="hu-HU" sz="2400" b="1" u="sng" dirty="0">
                <a:latin typeface="Bookman Old Style" panose="02050604050505020204" pitchFamily="18" charset="0"/>
              </a:rPr>
              <a:t>A közös hivatalhoz tartozó települési önkormányzatok: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400" b="1" dirty="0">
                <a:latin typeface="Bookman Old Style" panose="02050604050505020204" pitchFamily="18" charset="0"/>
              </a:rPr>
              <a:t>Kóny Község Önkormányzata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400" b="1" dirty="0">
                <a:latin typeface="Bookman Old Style" panose="02050604050505020204" pitchFamily="18" charset="0"/>
              </a:rPr>
              <a:t>Barbacs Községi Önkormányzat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400" b="1" dirty="0">
                <a:latin typeface="Bookman Old Style" panose="02050604050505020204" pitchFamily="18" charset="0"/>
              </a:rPr>
              <a:t>Markotabödöge Község Önkormányzata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400" b="1" dirty="0">
                <a:latin typeface="Bookman Old Style" panose="02050604050505020204" pitchFamily="18" charset="0"/>
              </a:rPr>
              <a:t>Rábcakapi Község Önkormányzata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400" b="1" dirty="0">
                <a:latin typeface="Bookman Old Style" panose="02050604050505020204" pitchFamily="18" charset="0"/>
              </a:rPr>
              <a:t>Cakóháza Község Önkormányzata</a:t>
            </a:r>
          </a:p>
          <a:p>
            <a:pPr>
              <a:lnSpc>
                <a:spcPct val="150000"/>
              </a:lnSpc>
            </a:pPr>
            <a:endParaRPr lang="hu-HU" b="1" u="sng" dirty="0">
              <a:latin typeface="Bookman Old Style" panose="02050604050505020204" pitchFamily="18" charset="0"/>
            </a:endParaRPr>
          </a:p>
          <a:p>
            <a:pPr algn="ctr">
              <a:lnSpc>
                <a:spcPct val="150000"/>
              </a:lnSpc>
            </a:pPr>
            <a:endParaRPr dirty="0"/>
          </a:p>
        </p:txBody>
      </p:sp>
      <p:sp>
        <p:nvSpPr>
          <p:cNvPr id="50" name="CustomShape 2"/>
          <p:cNvSpPr/>
          <p:nvPr/>
        </p:nvSpPr>
        <p:spPr>
          <a:xfrm>
            <a:off x="1345889" y="5197642"/>
            <a:ext cx="6984360" cy="5702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Shape 1"/>
          <p:cNvSpPr txBox="1"/>
          <p:nvPr/>
        </p:nvSpPr>
        <p:spPr>
          <a:xfrm>
            <a:off x="630455" y="1689101"/>
            <a:ext cx="8229240" cy="3441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52" name="TextShape 2"/>
          <p:cNvSpPr txBox="1"/>
          <p:nvPr/>
        </p:nvSpPr>
        <p:spPr>
          <a:xfrm>
            <a:off x="457200" y="267286"/>
            <a:ext cx="8229240" cy="519097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 lang="hu-HU" sz="2400" b="1" i="1" u="sng" dirty="0">
              <a:latin typeface="Bookman Old Style" panose="02050604050505020204" pitchFamily="18" charset="0"/>
            </a:endParaRPr>
          </a:p>
          <a:p>
            <a:pPr algn="ctr"/>
            <a:r>
              <a:rPr lang="hu-HU" sz="2800" b="1" i="1" dirty="0">
                <a:solidFill>
                  <a:schemeClr val="accent3">
                    <a:lumMod val="75000"/>
                  </a:schemeClr>
                </a:solidFill>
                <a:latin typeface="Bookman Old Style" panose="02050604050505020204" pitchFamily="18" charset="0"/>
              </a:rPr>
              <a:t>KÓNYI KÖZÖS ÖNKORMÁNYZATI HIVATAL</a:t>
            </a:r>
          </a:p>
          <a:p>
            <a:pPr>
              <a:lnSpc>
                <a:spcPct val="100000"/>
              </a:lnSpc>
            </a:pPr>
            <a:endParaRPr lang="hu-HU" sz="2400" b="1" i="1" u="sng" dirty="0">
              <a:latin typeface="Bookman Old Style" panose="02050604050505020204" pitchFamily="18" charset="0"/>
            </a:endParaRPr>
          </a:p>
          <a:p>
            <a:pPr>
              <a:lnSpc>
                <a:spcPct val="100000"/>
              </a:lnSpc>
            </a:pPr>
            <a:endParaRPr lang="hu-HU" sz="2400" b="1" i="1" u="sng" dirty="0">
              <a:latin typeface="Bookman Old Style" panose="02050604050505020204" pitchFamily="18" charset="0"/>
            </a:endParaRPr>
          </a:p>
          <a:p>
            <a:pPr>
              <a:lnSpc>
                <a:spcPct val="100000"/>
              </a:lnSpc>
            </a:pPr>
            <a:r>
              <a:rPr lang="hu-HU" sz="2400" b="1" i="1" u="sng" dirty="0">
                <a:latin typeface="Bookman Old Style" panose="02050604050505020204" pitchFamily="18" charset="0"/>
              </a:rPr>
              <a:t>Székhelye:</a:t>
            </a:r>
            <a:r>
              <a:rPr lang="hu-HU" sz="2400" b="1" i="1" dirty="0">
                <a:latin typeface="Bookman Old Style" panose="02050604050505020204" pitchFamily="18" charset="0"/>
              </a:rPr>
              <a:t>  </a:t>
            </a:r>
            <a:r>
              <a:rPr lang="hu-HU" sz="2400" b="1" i="1" dirty="0">
                <a:solidFill>
                  <a:schemeClr val="accent3">
                    <a:lumMod val="75000"/>
                  </a:schemeClr>
                </a:solidFill>
                <a:latin typeface="Bookman Old Style" panose="02050604050505020204" pitchFamily="18" charset="0"/>
              </a:rPr>
              <a:t>Kóny, Rákóczi utca 30.</a:t>
            </a:r>
          </a:p>
          <a:p>
            <a:pPr>
              <a:lnSpc>
                <a:spcPct val="100000"/>
              </a:lnSpc>
            </a:pPr>
            <a:endParaRPr lang="hu-HU" sz="2400" b="1" i="1" dirty="0">
              <a:latin typeface="Bookman Old Style" panose="02050604050505020204" pitchFamily="18" charset="0"/>
            </a:endParaRPr>
          </a:p>
          <a:p>
            <a:pPr>
              <a:lnSpc>
                <a:spcPct val="150000"/>
              </a:lnSpc>
            </a:pPr>
            <a:r>
              <a:rPr lang="hu-HU" sz="2400" b="1" i="1" u="sng" dirty="0">
                <a:latin typeface="Bookman Old Style" panose="02050604050505020204" pitchFamily="18" charset="0"/>
              </a:rPr>
              <a:t>Kirendeltségek:</a:t>
            </a:r>
            <a:r>
              <a:rPr lang="hu-HU" sz="2400" b="1" i="1" dirty="0">
                <a:latin typeface="Bookman Old Style" panose="02050604050505020204" pitchFamily="18" charset="0"/>
              </a:rPr>
              <a:t>  </a:t>
            </a:r>
            <a:endParaRPr lang="hu-HU" sz="2400" b="1" i="1" u="sng" dirty="0">
              <a:latin typeface="Bookman Old Style" panose="020506040505050202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300" b="1" i="1" dirty="0">
                <a:latin typeface="Bookman Old Style" panose="02050604050505020204" pitchFamily="18" charset="0"/>
              </a:rPr>
              <a:t>Barbacsi Kirendeltség: Barbacs, Kossuth utca 5.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b="1" i="1" dirty="0">
                <a:latin typeface="Bookman Old Style" panose="02050604050505020204" pitchFamily="18" charset="0"/>
              </a:rPr>
              <a:t>Markotabödögei Kirendeltség: </a:t>
            </a:r>
          </a:p>
          <a:p>
            <a:r>
              <a:rPr lang="hu-HU" sz="2300" b="1" i="1" dirty="0">
                <a:latin typeface="Bookman Old Style" panose="02050604050505020204" pitchFamily="18" charset="0"/>
              </a:rPr>
              <a:t>   Markotabödöge, Fő utca 139.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b="1" i="1" dirty="0">
                <a:latin typeface="Bookman Old Style" panose="02050604050505020204" pitchFamily="18" charset="0"/>
              </a:rPr>
              <a:t>Rábcakapi Kirendeltség: Rábcakapi, Fő utca 88.</a:t>
            </a:r>
          </a:p>
          <a:p>
            <a:pPr>
              <a:lnSpc>
                <a:spcPct val="100000"/>
              </a:lnSpc>
            </a:pPr>
            <a:endParaRPr sz="2400" b="1" i="1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5000">
              <a:schemeClr val="accent1">
                <a:lumMod val="5000"/>
                <a:lumOff val="9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8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1568188"/>
          </a:xfrm>
        </p:spPr>
        <p:txBody>
          <a:bodyPr/>
          <a:lstStyle/>
          <a:p>
            <a:pPr algn="ctr"/>
            <a:r>
              <a:rPr lang="hu-HU" sz="4000" b="1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TÜNDÉR-TAVI</a:t>
            </a:r>
            <a:r>
              <a:rPr lang="hu-HU" b="1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 ÓVODA KÓNY</a:t>
            </a:r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591953" y="1496424"/>
            <a:ext cx="8229240" cy="4461614"/>
          </a:xfrm>
        </p:spPr>
        <p:txBody>
          <a:bodyPr/>
          <a:lstStyle/>
          <a:p>
            <a:endParaRPr lang="hu-HU" dirty="0">
              <a:solidFill>
                <a:srgbClr val="FF0000"/>
              </a:solidFill>
            </a:endParaRPr>
          </a:p>
        </p:txBody>
      </p:sp>
      <p:pic>
        <p:nvPicPr>
          <p:cNvPr id="5" name="Kép 4" descr="LOGO">
            <a:extLst>
              <a:ext uri="{FF2B5EF4-FFF2-40B4-BE49-F238E27FC236}">
                <a16:creationId xmlns:a16="http://schemas.microsoft.com/office/drawing/2014/main" id="{EBBCB86B-57CA-4C1C-B15F-D8C7C711CB4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567" y="1973179"/>
            <a:ext cx="3773102" cy="3696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35751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chemeClr val="accent1">
                <a:lumMod val="5000"/>
                <a:lumOff val="9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8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hu-HU" sz="3200" dirty="0">
                <a:latin typeface="Bookman Old Style" panose="02050604050505020204" pitchFamily="18" charset="0"/>
              </a:rPr>
            </a:br>
            <a:r>
              <a:rPr lang="hu-HU" sz="3200" dirty="0">
                <a:latin typeface="Bookman Old Style" panose="02050604050505020204" pitchFamily="18" charset="0"/>
              </a:rPr>
              <a:t>Székhelye: </a:t>
            </a:r>
            <a:r>
              <a:rPr lang="hu-HU" sz="3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Kóny, Petőfi utca 40/B.</a:t>
            </a:r>
            <a:endParaRPr lang="hu-HU" sz="3600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/>
          </p:nvPr>
        </p:nvSpPr>
        <p:spPr>
          <a:xfrm>
            <a:off x="457200" y="393895"/>
            <a:ext cx="8229240" cy="1603717"/>
          </a:xfrm>
        </p:spPr>
        <p:txBody>
          <a:bodyPr/>
          <a:lstStyle/>
          <a:p>
            <a:pPr algn="ctr"/>
            <a:r>
              <a:rPr lang="hu-HU" sz="3600" b="1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TÜNDÉR-TAVI ÓVODA KÓNY</a:t>
            </a:r>
            <a:endParaRPr lang="hu-HU" sz="3600" dirty="0"/>
          </a:p>
          <a:p>
            <a:endParaRPr lang="hu-HU" dirty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16" y="1536535"/>
            <a:ext cx="6633286" cy="43934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49403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chemeClr val="accent1">
                <a:lumMod val="5000"/>
                <a:lumOff val="9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8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844062"/>
            <a:ext cx="8229240" cy="849984"/>
          </a:xfrm>
        </p:spPr>
        <p:txBody>
          <a:bodyPr/>
          <a:lstStyle/>
          <a:p>
            <a:pPr>
              <a:lnSpc>
                <a:spcPct val="100000"/>
              </a:lnSpc>
            </a:pPr>
            <a:br>
              <a:rPr lang="hu-HU" sz="2800" dirty="0">
                <a:latin typeface="Bookman Old Style" panose="02050604050505020204" pitchFamily="18" charset="0"/>
              </a:rPr>
            </a:br>
            <a:r>
              <a:rPr lang="hu-HU" sz="2800" dirty="0">
                <a:latin typeface="Bookman Old Style" panose="02050604050505020204" pitchFamily="18" charset="0"/>
              </a:rPr>
              <a:t>Telephelye: </a:t>
            </a:r>
            <a:br>
              <a:rPr lang="hu-HU" sz="3200" dirty="0">
                <a:latin typeface="Bookman Old Style" panose="02050604050505020204" pitchFamily="18" charset="0"/>
              </a:rPr>
            </a:br>
            <a:endParaRPr lang="hu-HU" sz="32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/>
          </p:nvPr>
        </p:nvSpPr>
        <p:spPr>
          <a:xfrm>
            <a:off x="553452" y="337624"/>
            <a:ext cx="8229240" cy="1356422"/>
          </a:xfrm>
        </p:spPr>
        <p:txBody>
          <a:bodyPr/>
          <a:lstStyle/>
          <a:p>
            <a:pPr algn="ctr"/>
            <a:r>
              <a:rPr lang="hu-HU" sz="3800" b="1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TÜNDÉR-TAVI ÓVODA KÓNY</a:t>
            </a:r>
            <a:endParaRPr lang="hu-HU" sz="3800" dirty="0"/>
          </a:p>
          <a:p>
            <a:r>
              <a:rPr lang="hu-HU" sz="25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                  Markotabödöge, Közkapu utca 12.</a:t>
            </a:r>
            <a:endParaRPr lang="hu-HU" sz="25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550" y="1694046"/>
            <a:ext cx="5525044" cy="39811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67057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chemeClr val="accent1">
                <a:lumMod val="5000"/>
                <a:lumOff val="9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8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413885"/>
            <a:ext cx="8229240" cy="1344577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hu-HU" sz="3200" b="1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TÜNDÉR-TAVI</a:t>
            </a:r>
            <a:r>
              <a:rPr lang="hu-HU" sz="3600" b="1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 ÓVODA KÓNY</a:t>
            </a:r>
            <a:br>
              <a:rPr lang="hu-HU" sz="3600" dirty="0"/>
            </a:br>
            <a:r>
              <a:rPr lang="hu-HU" sz="28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CSOPORT- ÉS GYERMEKLÉTSZÁM  ADATAI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/>
          </p:nvPr>
        </p:nvSpPr>
        <p:spPr>
          <a:xfrm>
            <a:off x="553453" y="534572"/>
            <a:ext cx="7714648" cy="5894363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hu-HU" sz="3600" b="1" dirty="0">
                <a:solidFill>
                  <a:srgbClr val="00B050"/>
                </a:solidFill>
                <a:latin typeface="Bookman Old Style" panose="02050604050505020204" pitchFamily="18" charset="0"/>
              </a:rPr>
              <a:t>Kóny székhelyen: </a:t>
            </a:r>
            <a:br>
              <a:rPr lang="hu-HU" sz="3600" dirty="0">
                <a:latin typeface="Bookman Old Style" panose="02050604050505020204" pitchFamily="18" charset="0"/>
              </a:rPr>
            </a:br>
            <a:r>
              <a:rPr lang="hu-HU" sz="3600" b="1" dirty="0">
                <a:latin typeface="Bookman Old Style" panose="02050604050505020204" pitchFamily="18" charset="0"/>
              </a:rPr>
              <a:t>3 csoport, 65 gyermek</a:t>
            </a:r>
            <a:br>
              <a:rPr lang="hu-HU" sz="3600" dirty="0">
                <a:latin typeface="Bookman Old Style" panose="02050604050505020204" pitchFamily="18" charset="0"/>
              </a:rPr>
            </a:br>
            <a:r>
              <a:rPr lang="hu-HU" sz="3600" b="1" dirty="0">
                <a:solidFill>
                  <a:srgbClr val="00B050"/>
                </a:solidFill>
                <a:latin typeface="Bookman Old Style" panose="02050604050505020204" pitchFamily="18" charset="0"/>
              </a:rPr>
              <a:t>Markotabödögei telephelyen: </a:t>
            </a:r>
            <a:br>
              <a:rPr lang="hu-HU" sz="3600" b="1" dirty="0">
                <a:solidFill>
                  <a:srgbClr val="00B050"/>
                </a:solidFill>
                <a:latin typeface="Bookman Old Style" panose="02050604050505020204" pitchFamily="18" charset="0"/>
              </a:rPr>
            </a:br>
            <a:r>
              <a:rPr lang="hu-HU" sz="3600" b="1" dirty="0">
                <a:latin typeface="Bookman Old Style" panose="02050604050505020204" pitchFamily="18" charset="0"/>
              </a:rPr>
              <a:t>1 csoport 17 gyermek</a:t>
            </a:r>
            <a:r>
              <a:rPr lang="hu-HU" sz="36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58296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814002"/>
          </a:xfrm>
        </p:spPr>
        <p:txBody>
          <a:bodyPr/>
          <a:lstStyle/>
          <a:p>
            <a:pPr algn="ctr"/>
            <a:r>
              <a:rPr lang="hu-HU" sz="36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Szociális és Gyermekjóléti Alapszolgáltatási Központ</a:t>
            </a:r>
            <a:br>
              <a:rPr lang="hu-HU" sz="3600" b="1" dirty="0">
                <a:solidFill>
                  <a:srgbClr val="0070C0"/>
                </a:solidFill>
                <a:latin typeface="Bookman Old Style" panose="02050604050505020204" pitchFamily="18" charset="0"/>
              </a:rPr>
            </a:br>
            <a:r>
              <a:rPr lang="hu-HU" sz="3200" b="1" dirty="0">
                <a:latin typeface="Bookman Old Style" panose="02050604050505020204" pitchFamily="18" charset="0"/>
              </a:rPr>
              <a:t>Kóny, Soproni utca 2/A.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D0BD4E1A-1143-4449-BA98-CA5A9CAAC20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b="23188"/>
          <a:stretch/>
        </p:blipFill>
        <p:spPr bwMode="auto">
          <a:xfrm>
            <a:off x="1719766" y="1976140"/>
            <a:ext cx="5609502" cy="4171441"/>
          </a:xfrm>
          <a:prstGeom prst="roundRect">
            <a:avLst>
              <a:gd name="adj" fmla="val 11111"/>
            </a:avLst>
          </a:prstGeom>
          <a:ln w="190500" cap="rnd" cmpd="sng" algn="ctr">
            <a:solidFill>
              <a:srgbClr val="C8C6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896447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0080" y="154004"/>
            <a:ext cx="8229240" cy="1292192"/>
          </a:xfrm>
        </p:spPr>
        <p:txBody>
          <a:bodyPr/>
          <a:lstStyle/>
          <a:p>
            <a:pPr algn="ctr"/>
            <a:r>
              <a:rPr lang="hu-HU" sz="36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Szociális és Gyermekjóléti Alapszolgáltatási Központ</a:t>
            </a:r>
            <a:endParaRPr lang="hu-HU" sz="3600" dirty="0"/>
          </a:p>
        </p:txBody>
      </p:sp>
      <p:sp>
        <p:nvSpPr>
          <p:cNvPr id="3" name="Alcím 2"/>
          <p:cNvSpPr>
            <a:spLocks noGrp="1"/>
          </p:cNvSpPr>
          <p:nvPr>
            <p:ph type="subTitle"/>
          </p:nvPr>
        </p:nvSpPr>
        <p:spPr>
          <a:xfrm>
            <a:off x="524577" y="1446196"/>
            <a:ext cx="8229240" cy="4425215"/>
          </a:xfrm>
        </p:spPr>
        <p:txBody>
          <a:bodyPr/>
          <a:lstStyle/>
          <a:p>
            <a:pPr marL="0" indent="0">
              <a:buNone/>
            </a:pPr>
            <a:br>
              <a:rPr lang="hu-HU" dirty="0">
                <a:solidFill>
                  <a:srgbClr val="0070C0"/>
                </a:solidFill>
                <a:latin typeface="Bookman Old Style" panose="02050604050505020204" pitchFamily="18" charset="0"/>
              </a:rPr>
            </a:br>
            <a:endParaRPr lang="hu-HU" dirty="0"/>
          </a:p>
          <a:p>
            <a:pPr marL="0" indent="0">
              <a:buNone/>
            </a:pPr>
            <a:br>
              <a:rPr lang="hu-HU" b="1" dirty="0">
                <a:solidFill>
                  <a:srgbClr val="0070C0"/>
                </a:solidFill>
                <a:latin typeface="Bookman Old Style" panose="02050604050505020204" pitchFamily="18" charset="0"/>
              </a:rPr>
            </a:b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524577" y="1263792"/>
            <a:ext cx="8138160" cy="4690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endParaRPr lang="hu-HU" sz="2400" b="1" u="sng" dirty="0">
              <a:solidFill>
                <a:srgbClr val="000000"/>
              </a:solidFill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hu-HU" sz="2800" b="1" u="sng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Alapítva:</a:t>
            </a:r>
            <a:r>
              <a:rPr lang="hu-HU" sz="2800" b="1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b="1" dirty="0">
                <a:solidFill>
                  <a:srgbClr val="0070C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2008. november 20.</a:t>
            </a:r>
            <a:br>
              <a:rPr lang="hu-HU" sz="2800" b="1" dirty="0">
                <a:solidFill>
                  <a:srgbClr val="0070C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b="1" u="sng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Alapító:</a:t>
            </a:r>
            <a:r>
              <a:rPr lang="hu-HU" sz="2800" b="1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hu-HU" sz="2800" b="1" dirty="0">
                <a:solidFill>
                  <a:srgbClr val="0070C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Kóny Község Önkormányzatának </a:t>
            </a:r>
            <a:br>
              <a:rPr lang="hu-HU" sz="2800" b="1" dirty="0">
                <a:solidFill>
                  <a:srgbClr val="0070C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b="1" dirty="0">
                <a:solidFill>
                  <a:srgbClr val="0070C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Képviselő-testülete</a:t>
            </a:r>
            <a:endParaRPr lang="hu-H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hu-HU" sz="2800" b="1" u="sng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Működési területe: </a:t>
            </a:r>
            <a:endParaRPr lang="hu-H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spcAft>
                <a:spcPts val="0"/>
              </a:spcAft>
            </a:pPr>
            <a:r>
              <a:rPr lang="hu-HU" sz="2800" b="1" dirty="0">
                <a:solidFill>
                  <a:srgbClr val="0070C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22 település: Kóny, Markotabödöge, Rábcakapi, Cakóháza, Barbacs, Enese, Fehértó, Bezi, Győrsövényház, Bősárkány, Tárnokréti, Maglóca, Rábatamási, Jobaháza, Magyarkeresztúr, Szil, Páli, Rábapordány, Rábasebes, Vág, Zsebeháza, Öttevény</a:t>
            </a:r>
            <a:endParaRPr lang="hu-H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590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FEF7577-AAF9-461F-B286-FE9D1BA70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KÓNY KÖZSÉG TÖRTÉNETE</a:t>
            </a:r>
            <a:endParaRPr lang="hu-HU" sz="4000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7D805E3-39B6-47EB-B84A-554DD89ADB59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 flipV="1">
            <a:off x="457200" y="1417319"/>
            <a:ext cx="8229240" cy="45719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E1D70100-2F0D-4035-91D5-E213FB3781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955" y="1233973"/>
            <a:ext cx="6326155" cy="474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825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575" y="548640"/>
            <a:ext cx="8229240" cy="1068404"/>
          </a:xfrm>
        </p:spPr>
        <p:txBody>
          <a:bodyPr/>
          <a:lstStyle/>
          <a:p>
            <a:pPr algn="ctr"/>
            <a:r>
              <a:rPr lang="hu-HU" sz="36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Szociális és Gyermekjóléti Alapszolgáltatási Központ</a:t>
            </a:r>
            <a:br>
              <a:rPr lang="hu-HU" sz="3600" b="1" dirty="0">
                <a:solidFill>
                  <a:srgbClr val="0070C0"/>
                </a:solidFill>
                <a:latin typeface="Bookman Old Style" panose="02050604050505020204" pitchFamily="18" charset="0"/>
              </a:rPr>
            </a:br>
            <a:endParaRPr lang="hu-HU" sz="3600" dirty="0"/>
          </a:p>
        </p:txBody>
      </p:sp>
      <p:sp>
        <p:nvSpPr>
          <p:cNvPr id="3" name="Alcím 2"/>
          <p:cNvSpPr>
            <a:spLocks noGrp="1"/>
          </p:cNvSpPr>
          <p:nvPr>
            <p:ph type="subTitle"/>
          </p:nvPr>
        </p:nvSpPr>
        <p:spPr>
          <a:xfrm>
            <a:off x="457200" y="1703672"/>
            <a:ext cx="8229240" cy="4303288"/>
          </a:xfrm>
        </p:spPr>
        <p:txBody>
          <a:bodyPr/>
          <a:lstStyle/>
          <a:p>
            <a:pPr marL="0" indent="0">
              <a:buNone/>
            </a:pPr>
            <a:r>
              <a:rPr lang="hu-HU" sz="2800" b="1" u="sng" dirty="0">
                <a:latin typeface="Bookman Old Style" panose="02050604050505020204" pitchFamily="18" charset="0"/>
              </a:rPr>
              <a:t>Alaptevékenységek: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7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család és gyermekjóléti szolgáltatás:  </a:t>
            </a:r>
            <a:r>
              <a:rPr lang="hu-HU" sz="26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ellátott lakosságszám                    18.734 fő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7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családi bölcsődék:                              19 fő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7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szociális étkeztetés:                         285 fő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7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házi segítségnyújtás:                        105 fő 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7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idősek nappali ellátása étkeztetéssel: 41 fő</a:t>
            </a:r>
          </a:p>
          <a:p>
            <a:pPr marL="0" indent="0">
              <a:buNone/>
            </a:pPr>
            <a:endParaRPr lang="hu-HU" sz="2700" b="1" u="sng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385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9943F01-DE80-4D0C-82DB-9E76FD6A8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36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Szociális és Gyermekjóléti Alapszolgáltatási Központ</a:t>
            </a:r>
            <a:endParaRPr lang="hu-HU" sz="3600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F0EC31AA-DB7D-4F43-9150-48C77BC122F4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7200" y="5769442"/>
            <a:ext cx="8229240" cy="645426"/>
          </a:xfrm>
        </p:spPr>
        <p:txBody>
          <a:bodyPr/>
          <a:lstStyle/>
          <a:p>
            <a:pPr marL="0" indent="0" algn="ctr">
              <a:buNone/>
            </a:pPr>
            <a:r>
              <a:rPr lang="hu-HU" sz="3200" b="1" dirty="0">
                <a:latin typeface="Bookman Old Style" panose="02050604050505020204" pitchFamily="18" charset="0"/>
              </a:rPr>
              <a:t>Idősek Napközi Otthona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D6393FC1-A63D-45B5-BACC-290DDC9F63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016" y="1537740"/>
            <a:ext cx="5843608" cy="41112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163621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8062562-9BD4-4301-98AC-5E1B3085A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36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Szociális és Gyermekjóléti Alapszolgáltatási Központ</a:t>
            </a:r>
            <a:endParaRPr lang="hu-HU" sz="3600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B7C87E0C-276F-4B9F-A737-A0927A47C78B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7200" y="5570806"/>
            <a:ext cx="8229240" cy="436154"/>
          </a:xfrm>
        </p:spPr>
        <p:txBody>
          <a:bodyPr/>
          <a:lstStyle/>
          <a:p>
            <a:pPr marL="0" indent="0" algn="ctr">
              <a:buNone/>
            </a:pPr>
            <a:r>
              <a:rPr lang="hu-HU" sz="3200" b="1" dirty="0">
                <a:latin typeface="Bookman Old Style" panose="02050604050505020204" pitchFamily="18" charset="0"/>
              </a:rPr>
              <a:t>Családi bölcsőde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C73C309D-ADB4-4BA1-A0F1-3F54DC068F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23109"/>
            <a:ext cx="3786550" cy="28399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8D213948-4F10-4C35-9453-116B5AD127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937" y="1851657"/>
            <a:ext cx="4431503" cy="31828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268628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000">
              <a:schemeClr val="accent1">
                <a:lumMod val="5000"/>
                <a:lumOff val="9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8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38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IKSZT-FALUHÁZ KÓNY</a:t>
            </a:r>
            <a:br>
              <a:rPr lang="hu-HU" sz="3800" b="1" dirty="0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r>
              <a:rPr lang="hu-HU" sz="2800" dirty="0">
                <a:solidFill>
                  <a:srgbClr val="C00000"/>
                </a:solidFill>
                <a:latin typeface="Bookman Old Style" panose="02050604050505020204" pitchFamily="18" charset="0"/>
              </a:rPr>
              <a:t>(IKSZT: Integrált Közösségi Szolgáltató Tér)</a:t>
            </a:r>
            <a:endParaRPr lang="hu-HU" sz="32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pPr marL="0" indent="0">
              <a:buNone/>
            </a:pPr>
            <a:endParaRPr lang="hu-HU" u="sng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hu-HU" u="sng" dirty="0">
              <a:latin typeface="Bookman Old Style" panose="02050604050505020204" pitchFamily="18" charset="0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CB85AC2B-4796-4A52-AA7F-3613606390D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" t="18296" r="8897" b="12270"/>
          <a:stretch/>
        </p:blipFill>
        <p:spPr bwMode="auto">
          <a:xfrm>
            <a:off x="1603717" y="1617785"/>
            <a:ext cx="6400799" cy="46282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079327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000">
              <a:schemeClr val="accent1">
                <a:lumMod val="5000"/>
                <a:lumOff val="9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8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0F6636A-4026-40BA-A712-B1F77BAEA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IKSZT-FALUHÁZ KÓNY</a:t>
            </a:r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E0D15D3C-CDFB-4ECF-AFC0-D15C1A7956FF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7200" y="1481400"/>
            <a:ext cx="8229240" cy="4849062"/>
          </a:xfrm>
        </p:spPr>
        <p:txBody>
          <a:bodyPr/>
          <a:lstStyle/>
          <a:p>
            <a:r>
              <a:rPr lang="hu-HU" sz="2800" u="sng" dirty="0">
                <a:latin typeface="Bookman Old Style" panose="02050604050505020204" pitchFamily="18" charset="0"/>
              </a:rPr>
              <a:t>Székhelye:</a:t>
            </a:r>
            <a:r>
              <a:rPr lang="hu-HU" sz="2800" dirty="0">
                <a:latin typeface="Bookman Old Style" panose="02050604050505020204" pitchFamily="18" charset="0"/>
              </a:rPr>
              <a:t> </a:t>
            </a:r>
            <a:r>
              <a:rPr lang="hu-HU" sz="2800" b="1" dirty="0">
                <a:latin typeface="Bookman Old Style" panose="02050604050505020204" pitchFamily="18" charset="0"/>
              </a:rPr>
              <a:t>Kóny, Rákóczi utca 5.</a:t>
            </a:r>
            <a:endParaRPr lang="hu-HU" sz="2800" dirty="0">
              <a:latin typeface="Bookman Old Style" panose="02050604050505020204" pitchFamily="18" charset="0"/>
            </a:endParaRPr>
          </a:p>
          <a:p>
            <a:r>
              <a:rPr lang="hu-HU" sz="2800" u="sng" dirty="0">
                <a:latin typeface="Bookman Old Style" panose="02050604050505020204" pitchFamily="18" charset="0"/>
              </a:rPr>
              <a:t>Alapítva:</a:t>
            </a:r>
            <a:r>
              <a:rPr lang="hu-HU" sz="2800" dirty="0">
                <a:latin typeface="Bookman Old Style" panose="02050604050505020204" pitchFamily="18" charset="0"/>
              </a:rPr>
              <a:t>  </a:t>
            </a:r>
            <a:r>
              <a:rPr lang="hu-HU" sz="2800" b="1" dirty="0">
                <a:latin typeface="Bookman Old Style" panose="02050604050505020204" pitchFamily="18" charset="0"/>
              </a:rPr>
              <a:t>2011-ben</a:t>
            </a:r>
          </a:p>
          <a:p>
            <a:endParaRPr lang="hu-HU" sz="2800" dirty="0">
              <a:latin typeface="Bookman Old Style" panose="02050604050505020204" pitchFamily="18" charset="0"/>
            </a:endParaRPr>
          </a:p>
          <a:p>
            <a:r>
              <a:rPr lang="hu-HU" sz="2800" u="sng" dirty="0">
                <a:solidFill>
                  <a:srgbClr val="FF0000"/>
                </a:solidFill>
                <a:latin typeface="Bookman Old Style" panose="02050604050505020204" pitchFamily="18" charset="0"/>
              </a:rPr>
              <a:t>Az intézményben működik:</a:t>
            </a:r>
            <a:endParaRPr lang="hu-HU" sz="2800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latin typeface="Bookman Old Style" panose="02050604050505020204" pitchFamily="18" charset="0"/>
              </a:rPr>
              <a:t>Községi Könyvtár</a:t>
            </a:r>
            <a:endParaRPr lang="hu-HU" sz="28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latin typeface="Bookman Old Style" panose="02050604050505020204" pitchFamily="18" charset="0"/>
              </a:rPr>
              <a:t>E-Magyarország pont</a:t>
            </a:r>
            <a:endParaRPr lang="hu-HU" sz="28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latin typeface="Bookman Old Style" panose="02050604050505020204" pitchFamily="18" charset="0"/>
              </a:rPr>
              <a:t>Civil szervezetek: </a:t>
            </a:r>
            <a:r>
              <a:rPr lang="hu-HU" sz="2500" dirty="0">
                <a:latin typeface="Bookman Old Style" panose="02050604050505020204" pitchFamily="18" charset="0"/>
              </a:rPr>
              <a:t>Nyugdíjas Klub, Erkel Ferenc Énekkar, Horgász-egyesület, Vadásztársaság stb.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latin typeface="Bookman Old Style" panose="02050604050505020204" pitchFamily="18" charset="0"/>
              </a:rPr>
              <a:t>Falugazdász iroda</a:t>
            </a:r>
            <a:endParaRPr lang="hu-HU" sz="2800" dirty="0">
              <a:latin typeface="Bookman Old Style" panose="020506040505050202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127472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000">
              <a:schemeClr val="accent1">
                <a:lumMod val="5000"/>
                <a:lumOff val="9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8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60AB345-D984-4986-9349-EE75E981E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IKSZT-FALUHÁZ KÓNY</a:t>
            </a:r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47D5428F-A887-49EA-BBBA-FF4B11E1F6A0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7200" y="274679"/>
            <a:ext cx="8229240" cy="6899844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hu-HU" sz="2800" b="1" u="sng" dirty="0">
                <a:latin typeface="Bookman Old Style" panose="02050604050505020204" pitchFamily="18" charset="0"/>
              </a:rPr>
              <a:t>Alaptevékenységek: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800" b="1" dirty="0">
                <a:latin typeface="Bookman Old Style" panose="02050604050505020204" pitchFamily="18" charset="0"/>
              </a:rPr>
              <a:t>Ifjúsági, kulturális és könyvtári programok szervezése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800" b="1" dirty="0">
                <a:latin typeface="Bookman Old Style" panose="02050604050505020204" pitchFamily="18" charset="0"/>
              </a:rPr>
              <a:t>Közösségfejlesztési programok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800" b="1" dirty="0">
                <a:latin typeface="Bookman Old Style" panose="02050604050505020204" pitchFamily="18" charset="0"/>
              </a:rPr>
              <a:t>Egészségfejlesztési programok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800" b="1" dirty="0">
                <a:latin typeface="Bookman Old Style" panose="02050604050505020204" pitchFamily="18" charset="0"/>
              </a:rPr>
              <a:t>Közháló végpont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527814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000">
              <a:schemeClr val="accent1">
                <a:lumMod val="5000"/>
                <a:lumOff val="9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8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B38D360-B17C-4D43-9E38-416093790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>
                <a:solidFill>
                  <a:srgbClr val="00B050"/>
                </a:solidFill>
                <a:latin typeface="Bookman Old Style" panose="02050604050505020204" pitchFamily="18" charset="0"/>
              </a:rPr>
              <a:t>INFRASTRUKTÚRA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742CE758-9CB3-48EF-A644-3FB547F43B6A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7200" y="1674054"/>
            <a:ext cx="8229240" cy="433290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latin typeface="Bookman Old Style" panose="02050604050505020204" pitchFamily="18" charset="0"/>
              </a:rPr>
              <a:t>Vezetékes víz- és csatorna hálózat</a:t>
            </a:r>
            <a:endParaRPr lang="hu-HU" sz="28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latin typeface="Bookman Old Style" panose="02050604050505020204" pitchFamily="18" charset="0"/>
              </a:rPr>
              <a:t>Villany</a:t>
            </a:r>
            <a:endParaRPr lang="hu-HU" sz="28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latin typeface="Bookman Old Style" panose="02050604050505020204" pitchFamily="18" charset="0"/>
              </a:rPr>
              <a:t>Vezetékes gáz</a:t>
            </a:r>
            <a:endParaRPr lang="hu-HU" sz="28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latin typeface="Bookman Old Style" panose="02050604050505020204" pitchFamily="18" charset="0"/>
              </a:rPr>
              <a:t>Telefon- ADSL</a:t>
            </a:r>
            <a:endParaRPr lang="hu-HU" sz="28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latin typeface="Bookman Old Style" panose="02050604050505020204" pitchFamily="18" charset="0"/>
              </a:rPr>
              <a:t>Internet szolgáltatás</a:t>
            </a:r>
            <a:endParaRPr lang="hu-HU" sz="28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latin typeface="Bookman Old Style" panose="02050604050505020204" pitchFamily="18" charset="0"/>
              </a:rPr>
              <a:t>KÁBEL-TV hálózat</a:t>
            </a:r>
            <a:endParaRPr lang="hu-HU" sz="28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latin typeface="Bookman Old Style" panose="02050604050505020204" pitchFamily="18" charset="0"/>
              </a:rPr>
              <a:t>100 %-ban portalanított utak</a:t>
            </a:r>
            <a:endParaRPr lang="hu-HU" sz="28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latin typeface="Bookman Old Style" panose="02050604050505020204" pitchFamily="18" charset="0"/>
              </a:rPr>
              <a:t>Sűrű vonat- és autóbusz közlekedés</a:t>
            </a:r>
            <a:endParaRPr lang="hu-HU" sz="2800" dirty="0">
              <a:latin typeface="Bookman Old Style" panose="02050604050505020204" pitchFamily="18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033571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000">
              <a:schemeClr val="accent1">
                <a:lumMod val="5000"/>
                <a:lumOff val="9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8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SZOLGÁLTATÁSOK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/>
          </p:nvPr>
        </p:nvSpPr>
        <p:spPr>
          <a:xfrm>
            <a:off x="457200" y="1222408"/>
            <a:ext cx="8229240" cy="4784552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2800" b="1" dirty="0">
                <a:latin typeface="Bookman Old Style" panose="02050604050505020204" pitchFamily="18" charset="0"/>
              </a:rPr>
              <a:t>Háziorvosi, fogorvosi ellátás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2800" b="1" dirty="0">
                <a:latin typeface="Bookman Old Style" panose="02050604050505020204" pitchFamily="18" charset="0"/>
              </a:rPr>
              <a:t>Védőnői szolgálat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2800" b="1" dirty="0" err="1">
                <a:latin typeface="Bookman Old Style" panose="02050604050505020204" pitchFamily="18" charset="0"/>
              </a:rPr>
              <a:t>Fizikóterápia</a:t>
            </a:r>
            <a:endParaRPr lang="hu-HU" sz="2800" b="1" dirty="0">
              <a:latin typeface="Bookman Old Style" panose="02050604050505020204" pitchFamily="18" charset="0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2800" b="1" dirty="0">
                <a:latin typeface="Bookman Old Style" panose="02050604050505020204" pitchFamily="18" charset="0"/>
              </a:rPr>
              <a:t>Családi bölcsőde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2800" b="1" dirty="0">
                <a:latin typeface="Bookman Old Style" panose="02050604050505020204" pitchFamily="18" charset="0"/>
              </a:rPr>
              <a:t>Óvoda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2800" b="1" dirty="0">
                <a:latin typeface="Bookman Old Style" panose="02050604050505020204" pitchFamily="18" charset="0"/>
              </a:rPr>
              <a:t>Általános Iskola és AMI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2800" b="1" dirty="0">
                <a:latin typeface="Bookman Old Style" panose="02050604050505020204" pitchFamily="18" charset="0"/>
              </a:rPr>
              <a:t>Iskolai napköziotthon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2800" b="1" dirty="0">
                <a:latin typeface="Bookman Old Style" panose="02050604050505020204" pitchFamily="18" charset="0"/>
              </a:rPr>
              <a:t>Idősek nappali ellátása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2800" b="1" dirty="0">
                <a:latin typeface="Bookman Old Style" panose="02050604050505020204" pitchFamily="18" charset="0"/>
              </a:rPr>
              <a:t>Házi segítségnyújtás, szociális étkeztetés</a:t>
            </a:r>
          </a:p>
        </p:txBody>
      </p:sp>
    </p:spTree>
    <p:extLst>
      <p:ext uri="{BB962C8B-B14F-4D97-AF65-F5344CB8AC3E}">
        <p14:creationId xmlns:p14="http://schemas.microsoft.com/office/powerpoint/2010/main" val="26527494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000">
              <a:schemeClr val="accent1">
                <a:lumMod val="5000"/>
                <a:lumOff val="9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8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32477"/>
            <a:ext cx="8229240" cy="1357172"/>
          </a:xfrm>
        </p:spPr>
        <p:txBody>
          <a:bodyPr/>
          <a:lstStyle/>
          <a:p>
            <a:pPr algn="ctr"/>
            <a:r>
              <a:rPr lang="hu-HU" sz="4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ÜZLETI SZOLGÁLTATÁSOK</a:t>
            </a:r>
            <a:endParaRPr lang="hu-HU" sz="4000" dirty="0">
              <a:solidFill>
                <a:srgbClr val="C0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/>
          </p:nvPr>
        </p:nvSpPr>
        <p:spPr>
          <a:xfrm>
            <a:off x="457200" y="1266092"/>
            <a:ext cx="8229240" cy="559190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latin typeface="Bookman Old Style" panose="02050604050505020204" pitchFamily="18" charset="0"/>
              </a:rPr>
              <a:t>Takarékszövetkezetek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latin typeface="Bookman Old Style" panose="02050604050505020204" pitchFamily="18" charset="0"/>
              </a:rPr>
              <a:t>Posta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latin typeface="Bookman Old Style" panose="02050604050505020204" pitchFamily="18" charset="0"/>
              </a:rPr>
              <a:t>Gyógyszertár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latin typeface="Bookman Old Style" panose="02050604050505020204" pitchFamily="18" charset="0"/>
              </a:rPr>
              <a:t>Élelmiszer- és vegyesboltok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latin typeface="Bookman Old Style" panose="02050604050505020204" pitchFamily="18" charset="0"/>
              </a:rPr>
              <a:t>Papírbolt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latin typeface="Bookman Old Style" panose="02050604050505020204" pitchFamily="18" charset="0"/>
              </a:rPr>
              <a:t>Mezőgazdasági bolt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latin typeface="Bookman Old Style" panose="02050604050505020204" pitchFamily="18" charset="0"/>
              </a:rPr>
              <a:t>Ruházati üzlet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latin typeface="Bookman Old Style" panose="02050604050505020204" pitchFamily="18" charset="0"/>
              </a:rPr>
              <a:t>Vendéglátó egységek </a:t>
            </a:r>
            <a:r>
              <a:rPr lang="hu-HU" sz="2800" dirty="0">
                <a:latin typeface="Bookman Old Style" panose="02050604050505020204" pitchFamily="18" charset="0"/>
              </a:rPr>
              <a:t>(italbolt, vendéglő, panzió)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latin typeface="Bookman Old Style" panose="02050604050505020204" pitchFamily="18" charset="0"/>
              </a:rPr>
              <a:t>Benzinkút</a:t>
            </a:r>
          </a:p>
          <a:p>
            <a:endParaRPr lang="hu-HU" b="1" dirty="0">
              <a:latin typeface="Bookman Old Style" panose="02050604050505020204" pitchFamily="18" charset="0"/>
            </a:endParaRPr>
          </a:p>
          <a:p>
            <a:endParaRPr lang="hu-HU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6295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000">
              <a:schemeClr val="accent1">
                <a:lumMod val="5000"/>
                <a:lumOff val="95000"/>
              </a:schemeClr>
            </a:gs>
            <a:gs pos="77000">
              <a:schemeClr val="accent1">
                <a:lumMod val="45000"/>
                <a:lumOff val="55000"/>
              </a:schemeClr>
            </a:gs>
            <a:gs pos="8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62370BF-9AA4-4F63-8722-B38A47675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>
                <a:solidFill>
                  <a:srgbClr val="00B050"/>
                </a:solidFill>
                <a:latin typeface="Bookman Old Style" panose="02050604050505020204" pitchFamily="18" charset="0"/>
              </a:rPr>
              <a:t>GAZDASÁG</a:t>
            </a:r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DEDDC7C7-8472-4B1C-90F7-1D82554DB303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7200" y="1481400"/>
            <a:ext cx="8024327" cy="3883702"/>
          </a:xfrm>
        </p:spPr>
        <p:txBody>
          <a:bodyPr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sz="2800" b="1" dirty="0">
                <a:latin typeface="Bookman Old Style" panose="02050604050505020204" pitchFamily="18" charset="0"/>
              </a:rPr>
              <a:t>A településen közel 220 vállalkozás  működik, többségük egyéni vállalkozó.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hu-HU" sz="2800" b="1" dirty="0">
              <a:latin typeface="Bookman Old Style" panose="0205060405050502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sz="2800" b="1" dirty="0">
                <a:latin typeface="Bookman Old Style" panose="02050604050505020204" pitchFamily="18" charset="0"/>
              </a:rPr>
              <a:t>Jellemzően szolgáltatási tevékenységet végeznek, de jelentős a gyártás és a mezőgazdaság is.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hu-HU" sz="2800" b="1" dirty="0">
              <a:latin typeface="Bookman Old Style" panose="0205060405050502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sz="2800" b="1" dirty="0">
                <a:latin typeface="Bookman Old Style" panose="02050604050505020204" pitchFamily="18" charset="0"/>
              </a:rPr>
              <a:t>A lakosság egyrésze a helyi vállalkozások-ban, de döntő többsége viszont Győrbe jár dolgozni. </a:t>
            </a:r>
          </a:p>
        </p:txBody>
      </p:sp>
    </p:spTree>
    <p:extLst>
      <p:ext uri="{BB962C8B-B14F-4D97-AF65-F5344CB8AC3E}">
        <p14:creationId xmlns:p14="http://schemas.microsoft.com/office/powerpoint/2010/main" val="595097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307BA97-5EA5-432D-9869-7D9A52FB9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KÓNY KÖZSÉG TÖRTÉNETE</a:t>
            </a:r>
            <a:endParaRPr lang="hu-HU" sz="4000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E38575D0-1BB2-4BC1-8528-1EF9F6137AC1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7200" y="1481400"/>
            <a:ext cx="8229240" cy="431376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8D661523-9D72-4940-8B7B-F24DFC3B94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458" y="1289957"/>
            <a:ext cx="6256356" cy="469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6717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72F0B21-4766-4BAB-9384-A1AD969C6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3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SZABADIDŐS ÉS SPORTTEVÉKENYSÉGEK</a:t>
            </a:r>
            <a:endParaRPr lang="hu-HU" sz="3600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97870D2F-9809-43BD-AA69-715741DA2082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7200" y="5564475"/>
            <a:ext cx="8229240" cy="1595979"/>
          </a:xfrm>
        </p:spPr>
        <p:txBody>
          <a:bodyPr/>
          <a:lstStyle/>
          <a:p>
            <a:pPr marL="0" indent="0" algn="ctr">
              <a:buNone/>
            </a:pPr>
            <a:r>
              <a:rPr lang="hu-HU" sz="3600" b="1" dirty="0">
                <a:latin typeface="Bookman Old Style" panose="02050604050505020204" pitchFamily="18" charset="0"/>
              </a:rPr>
              <a:t>Tornacsarnok</a:t>
            </a:r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38095886-29E1-48AE-8EDE-03A7C62447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833" y="1830734"/>
            <a:ext cx="4873490" cy="36321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2D4198A9-80EF-4268-80E1-C83E678B30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94" y="1729094"/>
            <a:ext cx="4600137" cy="33530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995540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C7A40B5-FF78-4DEA-A1F6-7DADFF757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SZABADIDŐS ÉS SPORTTEVÉKENYSÉGEK</a:t>
            </a:r>
            <a:endParaRPr lang="hu-HU" sz="4000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87D07FC-EB48-4B63-B45C-6E8E7120B72C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7200" y="5780061"/>
            <a:ext cx="8229240" cy="677010"/>
          </a:xfrm>
        </p:spPr>
        <p:txBody>
          <a:bodyPr/>
          <a:lstStyle/>
          <a:p>
            <a:pPr marL="0" indent="0">
              <a:buNone/>
            </a:pPr>
            <a:endParaRPr lang="hu-HU" b="1" dirty="0">
              <a:latin typeface="Bookman Old Style" panose="020506040505050202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hu-HU" sz="2800" b="1" dirty="0">
                <a:latin typeface="Bookman Old Style" panose="02050604050505020204" pitchFamily="18" charset="0"/>
              </a:rPr>
              <a:t>Kerék-tó Sport- és Szabadidő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hu-HU" sz="2800" b="1" dirty="0">
                <a:latin typeface="Bookman Old Style" panose="02050604050505020204" pitchFamily="18" charset="0"/>
              </a:rPr>
              <a:t>Központ</a:t>
            </a:r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07C78DD-D0FC-4FA1-BD7D-A4603AFE68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44" y="1533378"/>
            <a:ext cx="6639951" cy="39811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266550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CE0B3ED-AF1B-42A2-A7C8-BFEB1042E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SZABADIDŐS ÉS SPORTTEVÉKENYSÉGEK</a:t>
            </a:r>
            <a:endParaRPr lang="hu-HU" sz="4000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59FD8E2-F3CE-4277-8866-3CE7B423E8A2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7200" y="5964702"/>
            <a:ext cx="8229240" cy="703384"/>
          </a:xfrm>
        </p:spPr>
        <p:txBody>
          <a:bodyPr/>
          <a:lstStyle/>
          <a:p>
            <a:pPr marL="0" indent="0" algn="ctr">
              <a:buNone/>
            </a:pPr>
            <a:r>
              <a:rPr lang="hu-HU" sz="3200" b="1" dirty="0">
                <a:latin typeface="Bookman Old Style" panose="02050604050505020204" pitchFamily="18" charset="0"/>
              </a:rPr>
              <a:t>Játszótér</a:t>
            </a:r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90C08519-AF9D-4083-89E1-DBE3D1AC14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24" y="2256105"/>
            <a:ext cx="3826413" cy="28698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24C867F9-AD94-43A8-8250-E6ED4D18E1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309" y="1830558"/>
            <a:ext cx="4651131" cy="37209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310562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8D71AF1-DFA9-4D65-BB62-1A4C60AD9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500" b="1" dirty="0">
                <a:solidFill>
                  <a:srgbClr val="00B050"/>
                </a:solidFill>
                <a:latin typeface="Bookman Old Style" panose="02050604050505020204" pitchFamily="18" charset="0"/>
              </a:rPr>
              <a:t>JELENTŐSEBB RENDEZVÉNYEINK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76063015-007A-4302-9BA7-88387A9CE620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7200" y="1481400"/>
            <a:ext cx="8229240" cy="797566"/>
          </a:xfrm>
        </p:spPr>
        <p:txBody>
          <a:bodyPr/>
          <a:lstStyle/>
          <a:p>
            <a:pPr marL="0" indent="0" algn="ctr">
              <a:buNone/>
            </a:pPr>
            <a:r>
              <a:rPr lang="hu-HU" sz="3200" b="1" dirty="0">
                <a:latin typeface="Bookman Old Style" panose="02050604050505020204" pitchFamily="18" charset="0"/>
              </a:rPr>
              <a:t>Bikafesztivál-majális</a:t>
            </a:r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54B5CFC2-B924-4226-B2FF-76F18645B8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73" y="2215421"/>
            <a:ext cx="2478728" cy="33049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368FC6BC-3F66-4F0F-96D0-56F682CF69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442" y="2215421"/>
            <a:ext cx="4406626" cy="330497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7476379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8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0A28296-F688-4D1E-878D-616521DB2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500" b="1" dirty="0">
                <a:solidFill>
                  <a:srgbClr val="00B050"/>
                </a:solidFill>
                <a:latin typeface="Bookman Old Style" panose="02050604050505020204" pitchFamily="18" charset="0"/>
              </a:rPr>
              <a:t>JELENTŐSEBB RENDEZVÉNYEINK</a:t>
            </a:r>
            <a:endParaRPr lang="hu-HU" sz="3500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F8949428-F4DF-48F5-B68E-ADC3446D2EF6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7200" y="1083213"/>
            <a:ext cx="8229240" cy="478302"/>
          </a:xfrm>
        </p:spPr>
        <p:txBody>
          <a:bodyPr/>
          <a:lstStyle/>
          <a:p>
            <a:pPr marL="0" indent="0" algn="ctr">
              <a:buNone/>
            </a:pPr>
            <a:r>
              <a:rPr lang="hu-HU" sz="3200" b="1" dirty="0">
                <a:latin typeface="Bookman Old Style" panose="02050604050505020204" pitchFamily="18" charset="0"/>
              </a:rPr>
              <a:t>Táncdalfesztivál</a:t>
            </a:r>
          </a:p>
        </p:txBody>
      </p:sp>
      <p:pic>
        <p:nvPicPr>
          <p:cNvPr id="4" name="Kép 3" descr="Kóny Ikszt fényképe.">
            <a:extLst>
              <a:ext uri="{FF2B5EF4-FFF2-40B4-BE49-F238E27FC236}">
                <a16:creationId xmlns:a16="http://schemas.microsoft.com/office/drawing/2014/main" id="{96026C45-6EB0-4AEB-BCA9-88FA7AA2E552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3" t="-2283" r="17972" b="-1"/>
          <a:stretch/>
        </p:blipFill>
        <p:spPr bwMode="auto">
          <a:xfrm>
            <a:off x="5275385" y="1842868"/>
            <a:ext cx="3132332" cy="44145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A593323A-4FB1-4DD8-8DA7-7431164872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82019"/>
            <a:ext cx="4303450" cy="32275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088380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8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CCA7BB5-3FDE-4A9E-BA93-D7038EDE9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3500" b="1" dirty="0">
                <a:solidFill>
                  <a:srgbClr val="00B050"/>
                </a:solidFill>
                <a:latin typeface="Bookman Old Style" panose="02050604050505020204" pitchFamily="18" charset="0"/>
              </a:rPr>
              <a:t>JELENTŐSEBB RENDEZVÉNYEINK</a:t>
            </a:r>
            <a:endParaRPr lang="hu-HU" sz="3500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B9737295-172B-44C2-BDE4-27E07B8132B5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7200" y="5936566"/>
            <a:ext cx="8229240" cy="590842"/>
          </a:xfrm>
        </p:spPr>
        <p:txBody>
          <a:bodyPr/>
          <a:lstStyle/>
          <a:p>
            <a:pPr marL="0" indent="0" algn="ctr">
              <a:buNone/>
            </a:pPr>
            <a:r>
              <a:rPr lang="hu-HU" sz="3600" b="1" dirty="0">
                <a:latin typeface="Bookman Old Style" panose="02050604050505020204" pitchFamily="18" charset="0"/>
              </a:rPr>
              <a:t>F a l u n a p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E62E2880-1783-4DC3-8681-02575E7289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563" y="1691639"/>
            <a:ext cx="4834596" cy="36259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655CB808-6456-4768-9966-6826AF97C5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24" y="1577609"/>
            <a:ext cx="3739977" cy="373997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659672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8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0BAC32B-1D47-44D9-B67E-8DBEC4FD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500" b="1" dirty="0">
                <a:solidFill>
                  <a:srgbClr val="00B050"/>
                </a:solidFill>
                <a:latin typeface="Bookman Old Style" panose="02050604050505020204" pitchFamily="18" charset="0"/>
              </a:rPr>
              <a:t>JELENTŐSEBB RENDEZVÉNYEINK</a:t>
            </a:r>
            <a:endParaRPr lang="hu-HU" sz="3500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F9B5586C-AE3E-4B77-9814-C18704561D84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7200" y="5809957"/>
            <a:ext cx="8229240" cy="717451"/>
          </a:xfrm>
        </p:spPr>
        <p:txBody>
          <a:bodyPr/>
          <a:lstStyle/>
          <a:p>
            <a:pPr marL="0" indent="0" algn="ctr">
              <a:buNone/>
            </a:pPr>
            <a:r>
              <a:rPr lang="hu-HU" sz="3200" b="1" dirty="0">
                <a:latin typeface="Bookman Old Style" panose="02050604050505020204" pitchFamily="18" charset="0"/>
              </a:rPr>
              <a:t>Egészségnap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7765729-0820-4D09-B3FF-3C02EA5F82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896" y="1294228"/>
            <a:ext cx="4269544" cy="32021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31A186A6-7C75-4290-9A98-F1811FEA88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95307"/>
            <a:ext cx="3554437" cy="26658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039531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7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232B3EF-1863-499A-A20F-C2FE34DBB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500" b="1" dirty="0">
                <a:solidFill>
                  <a:srgbClr val="00B050"/>
                </a:solidFill>
                <a:latin typeface="Bookman Old Style" panose="02050604050505020204" pitchFamily="18" charset="0"/>
              </a:rPr>
              <a:t>JELENTŐSEBB RENDEZVÉNYEINK</a:t>
            </a:r>
            <a:endParaRPr lang="hu-HU" sz="3500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DC8D087B-8112-4BDA-8E9A-C97E7168D737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7200" y="5570806"/>
            <a:ext cx="8229240" cy="436154"/>
          </a:xfrm>
        </p:spPr>
        <p:txBody>
          <a:bodyPr/>
          <a:lstStyle/>
          <a:p>
            <a:pPr marL="0" indent="0" algn="ctr">
              <a:buNone/>
            </a:pPr>
            <a:r>
              <a:rPr lang="hu-HU" sz="3200" b="1" dirty="0">
                <a:latin typeface="Bookman Old Style" panose="02050604050505020204" pitchFamily="18" charset="0"/>
              </a:rPr>
              <a:t>Idősek Napja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58F03BDC-F153-4153-BC51-94D055E39F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124" y="1912272"/>
            <a:ext cx="4427879" cy="33209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251E7015-6DA1-48A2-8F60-4D304BA2BF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60" y="1892434"/>
            <a:ext cx="4023360" cy="30175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213185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7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2936BE4-D72A-4AE7-A7A2-D89BC3E3F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500" b="1" dirty="0">
                <a:solidFill>
                  <a:srgbClr val="00B050"/>
                </a:solidFill>
                <a:latin typeface="Bookman Old Style" panose="02050604050505020204" pitchFamily="18" charset="0"/>
              </a:rPr>
              <a:t>JELENTŐSEBB RENDEZVÉNYEINK</a:t>
            </a:r>
            <a:endParaRPr lang="hu-HU" sz="3500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AC87D38-1CB0-4113-BE4E-4B49670E23BF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7200" y="5880295"/>
            <a:ext cx="8229240" cy="548639"/>
          </a:xfrm>
        </p:spPr>
        <p:txBody>
          <a:bodyPr/>
          <a:lstStyle/>
          <a:p>
            <a:pPr marL="0" indent="0" algn="ctr">
              <a:buNone/>
            </a:pPr>
            <a:r>
              <a:rPr lang="hu-HU" sz="3200" b="1" dirty="0">
                <a:latin typeface="Bookman Old Style" panose="02050604050505020204" pitchFamily="18" charset="0"/>
              </a:rPr>
              <a:t>Adventi ünnepség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922D1106-7C25-4EC8-B0FB-0EFC361BB9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413" y="1631852"/>
            <a:ext cx="5022166" cy="35802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Kép 5" descr="C:\Users\user1\AppData\Local\Microsoft\Windows\INetCache\Content.Word\PB271597.jpg">
            <a:extLst>
              <a:ext uri="{FF2B5EF4-FFF2-40B4-BE49-F238E27FC236}">
                <a16:creationId xmlns:a16="http://schemas.microsoft.com/office/drawing/2014/main" id="{697D7D0E-90FA-4194-9DDD-AC2DDD80ACCD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6" t="20545" r="19373"/>
          <a:stretch/>
        </p:blipFill>
        <p:spPr bwMode="auto">
          <a:xfrm>
            <a:off x="457200" y="1598881"/>
            <a:ext cx="3590925" cy="36461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027445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chemeClr val="accent1">
                <a:lumMod val="5000"/>
                <a:lumOff val="95000"/>
              </a:schemeClr>
            </a:gs>
            <a:gs pos="76000">
              <a:schemeClr val="accent1">
                <a:lumMod val="45000"/>
                <a:lumOff val="55000"/>
              </a:schemeClr>
            </a:gs>
            <a:gs pos="8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6939108-6E58-4F42-BA73-D4BFB6D96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79"/>
            <a:ext cx="8229240" cy="1343105"/>
          </a:xfrm>
        </p:spPr>
        <p:txBody>
          <a:bodyPr/>
          <a:lstStyle/>
          <a:p>
            <a:pPr algn="ctr"/>
            <a:r>
              <a:rPr lang="hu-HU" sz="40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MEGVALÓSULT UNIÓS PROJEKTJEINK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D14B1D4F-A3F8-4643-8073-02112DE80CAA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7200" y="274679"/>
            <a:ext cx="8229240" cy="7329770"/>
          </a:xfrm>
          <a:noFill/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2200" b="1" dirty="0">
                <a:latin typeface="Bookman Old Style" panose="02050604050505020204" pitchFamily="18" charset="0"/>
              </a:rPr>
              <a:t>Falubusz beszerzése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2200" b="1" dirty="0">
                <a:latin typeface="Bookman Old Style" panose="02050604050505020204" pitchFamily="18" charset="0"/>
              </a:rPr>
              <a:t>Vásártéri játszótér kialakítása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2200" b="1" dirty="0">
                <a:latin typeface="Bookman Old Style" panose="02050604050505020204" pitchFamily="18" charset="0"/>
              </a:rPr>
              <a:t>Szociális központ székhelyének és 2 családi napközi kialakítása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2200" b="1" dirty="0">
                <a:latin typeface="Bookman Old Style" panose="02050604050505020204" pitchFamily="18" charset="0"/>
              </a:rPr>
              <a:t>Tündér-tavi óvoda fejlesztése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2200" b="1" dirty="0">
                <a:latin typeface="Bookman Old Style" panose="02050604050505020204" pitchFamily="18" charset="0"/>
              </a:rPr>
              <a:t>IKSZT kialakítása és működtetése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2200" b="1" dirty="0">
                <a:latin typeface="Bookman Old Style" panose="02050604050505020204" pitchFamily="18" charset="0"/>
              </a:rPr>
              <a:t>Turisztikai fejlesztés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2200" b="1" dirty="0">
                <a:latin typeface="Bookman Old Style" panose="02050604050505020204" pitchFamily="18" charset="0"/>
              </a:rPr>
              <a:t>Iskola informatikai eszközök beszerzése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2200" b="1" dirty="0">
                <a:latin typeface="Bookman Old Style" panose="02050604050505020204" pitchFamily="18" charset="0"/>
              </a:rPr>
              <a:t>Idősek Klubja épületének felújítása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2200" b="1" dirty="0">
                <a:latin typeface="Bookman Old Style" panose="02050604050505020204" pitchFamily="18" charset="0"/>
              </a:rPr>
              <a:t>Illegális hulladéklerakó </a:t>
            </a:r>
            <a:r>
              <a:rPr lang="hu-HU" sz="2200" b="1" dirty="0" err="1">
                <a:latin typeface="Bookman Old Style" panose="02050604050505020204" pitchFamily="18" charset="0"/>
              </a:rPr>
              <a:t>rekultívációja</a:t>
            </a:r>
            <a:r>
              <a:rPr lang="hu-HU" sz="2200" b="1" dirty="0">
                <a:latin typeface="Bookman Old Style" panose="02050604050505020204" pitchFamily="18" charset="0"/>
              </a:rPr>
              <a:t>, hulladékudvar kialakítása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2200" b="1" dirty="0">
                <a:latin typeface="Bookman Old Style" panose="02050604050505020204" pitchFamily="18" charset="0"/>
              </a:rPr>
              <a:t>Disztér kialakítása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2200" b="1" dirty="0">
                <a:latin typeface="Bookman Old Style" panose="02050604050505020204" pitchFamily="18" charset="0"/>
              </a:rPr>
              <a:t>Tájház kialakítása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hu-HU" sz="24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435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9EE3947-C1BF-4337-9E42-4CAB3D391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KÓNY KÖZSÉG TÖRTÉNETE</a:t>
            </a:r>
            <a:endParaRPr lang="hu-HU" sz="4000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F9905B1B-E849-4965-BEE4-3705D4C11895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7200" y="1252026"/>
            <a:ext cx="7856806" cy="4276578"/>
          </a:xfrm>
        </p:spPr>
        <p:txBody>
          <a:bodyPr/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endParaRPr lang="hu-HU" b="1" dirty="0">
              <a:latin typeface="Bookman Old Style" panose="0205060405050502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hu-HU" b="1" dirty="0">
              <a:latin typeface="Bookman Old Style" panose="0205060405050502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hu-HU" b="1" dirty="0">
              <a:latin typeface="Bookman Old Style" panose="0205060405050502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sz="2800" b="1" dirty="0">
                <a:latin typeface="Bookman Old Style" panose="02050604050505020204" pitchFamily="18" charset="0"/>
              </a:rPr>
              <a:t>Mátyás király 1486. június 24-én Győrben kelt oklevelében Kóny jobbágyait adómentességben részesíti.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sz="2800" b="1" dirty="0">
                <a:latin typeface="Bookman Old Style" panose="02050604050505020204" pitchFamily="18" charset="0"/>
              </a:rPr>
              <a:t>A falu a Győri Székeskáptalan javai között szerepel - Kóny évszázadokon keresztül folyamatosan valamelyik győri kanonok nagybirtoka lett.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sz="2800" b="1" dirty="0">
                <a:latin typeface="Bookman Old Style" panose="02050604050505020204" pitchFamily="18" charset="0"/>
              </a:rPr>
              <a:t>II. Rudolf 1593-ban Kónyt a Győri Székeskáptalanhoz </a:t>
            </a:r>
            <a:r>
              <a:rPr lang="hu-HU" sz="2800" b="1" dirty="0" err="1">
                <a:latin typeface="Bookman Old Style" panose="02050604050505020204" pitchFamily="18" charset="0"/>
              </a:rPr>
              <a:t>főbéri</a:t>
            </a:r>
            <a:r>
              <a:rPr lang="hu-HU" sz="2800" b="1" dirty="0">
                <a:latin typeface="Bookman Old Style" panose="02050604050505020204" pitchFamily="18" charset="0"/>
              </a:rPr>
              <a:t> iskola-fenntartására visszaadta.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hu-HU" sz="2800" b="1" dirty="0">
              <a:latin typeface="Bookman Old Style" panose="0205060405050502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hu-HU" sz="2800" b="1" dirty="0">
              <a:latin typeface="Bookman Old Style" panose="020506040505050202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589757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6000">
              <a:schemeClr val="accent1">
                <a:lumMod val="5000"/>
                <a:lumOff val="95000"/>
              </a:schemeClr>
            </a:gs>
            <a:gs pos="80000">
              <a:schemeClr val="accent1">
                <a:lumMod val="45000"/>
                <a:lumOff val="55000"/>
              </a:schemeClr>
            </a:gs>
            <a:gs pos="8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09B1C41-DC02-4E3D-83EE-4A581881C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0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MEGVALÓSULT UNIÓS PROJEKTJEINK</a:t>
            </a:r>
            <a:endParaRPr lang="hu-HU" sz="4000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936CB766-35E9-4BBB-BD8B-402759E0982E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7200" y="1417320"/>
            <a:ext cx="8229240" cy="486125"/>
          </a:xfrm>
        </p:spPr>
        <p:txBody>
          <a:bodyPr/>
          <a:lstStyle/>
          <a:p>
            <a:pPr marL="0" indent="0" algn="ctr">
              <a:buNone/>
            </a:pPr>
            <a:r>
              <a:rPr lang="hu-HU" sz="2400" b="1" dirty="0">
                <a:latin typeface="Bookman Old Style" panose="02050604050505020204" pitchFamily="18" charset="0"/>
              </a:rPr>
              <a:t>Vásártéri játszótér kialakítása</a:t>
            </a:r>
          </a:p>
        </p:txBody>
      </p:sp>
      <p:pic>
        <p:nvPicPr>
          <p:cNvPr id="9" name="Kép 8" descr="C:\Users\user\AppData\Local\Microsoft\Windows\INetCache\Content.Word\fotók 017.jpg">
            <a:extLst>
              <a:ext uri="{FF2B5EF4-FFF2-40B4-BE49-F238E27FC236}">
                <a16:creationId xmlns:a16="http://schemas.microsoft.com/office/drawing/2014/main" id="{E86F5FEE-9556-4225-A7D0-8E037BCFEAC8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20" t="10406" r="1058" b="16048"/>
          <a:stretch/>
        </p:blipFill>
        <p:spPr bwMode="auto">
          <a:xfrm>
            <a:off x="1355349" y="2036172"/>
            <a:ext cx="6183786" cy="38327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397486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6000">
              <a:schemeClr val="accent1">
                <a:lumMod val="5000"/>
                <a:lumOff val="95000"/>
              </a:schemeClr>
            </a:gs>
            <a:gs pos="80000">
              <a:schemeClr val="accent1">
                <a:lumMod val="45000"/>
                <a:lumOff val="55000"/>
              </a:schemeClr>
            </a:gs>
            <a:gs pos="8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F980E91-2F00-4AEE-A720-34776BE65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0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MEGVALÓSULT UNIÓS PROJEKTJEINK</a:t>
            </a:r>
            <a:endParaRPr lang="hu-HU" sz="4000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1C49BFE0-DF75-45DB-ADE2-EF73BDA0CE16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7200" y="1417320"/>
            <a:ext cx="8229240" cy="644745"/>
          </a:xfrm>
        </p:spPr>
        <p:txBody>
          <a:bodyPr/>
          <a:lstStyle/>
          <a:p>
            <a:pPr marL="0" indent="0" algn="ctr">
              <a:buNone/>
            </a:pPr>
            <a:r>
              <a:rPr lang="hu-HU" sz="2000" b="1" dirty="0">
                <a:latin typeface="Bookman Old Style" panose="02050604050505020204" pitchFamily="18" charset="0"/>
              </a:rPr>
              <a:t>Szociális központ székhelyének és 2 családi napközi kialakítása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5D3063D2-1AEE-40F9-B3B4-68DB0F0465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925" y="2062065"/>
            <a:ext cx="5299789" cy="39748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641365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6000">
              <a:schemeClr val="accent1">
                <a:lumMod val="5000"/>
                <a:lumOff val="95000"/>
              </a:schemeClr>
            </a:gs>
            <a:gs pos="80000">
              <a:schemeClr val="accent1">
                <a:lumMod val="45000"/>
                <a:lumOff val="55000"/>
              </a:schemeClr>
            </a:gs>
            <a:gs pos="8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702658A-A36A-476D-A409-B555A7BBE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0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MEGVALÓSULT UNIÓS PROJEKTJEINK</a:t>
            </a:r>
            <a:endParaRPr lang="hu-HU" sz="4000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465F8819-BF1D-460F-82EF-F46E54DC2086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7200" y="1481400"/>
            <a:ext cx="8229240" cy="468698"/>
          </a:xfrm>
        </p:spPr>
        <p:txBody>
          <a:bodyPr/>
          <a:lstStyle/>
          <a:p>
            <a:pPr marL="0" indent="0" algn="ctr">
              <a:buNone/>
            </a:pPr>
            <a:r>
              <a:rPr lang="hu-HU" sz="2400" b="1" dirty="0">
                <a:latin typeface="Bookman Old Style" panose="02050604050505020204" pitchFamily="18" charset="0"/>
              </a:rPr>
              <a:t>Tündér-tavi óvoda fejlesztése</a:t>
            </a:r>
          </a:p>
        </p:txBody>
      </p:sp>
      <p:pic>
        <p:nvPicPr>
          <p:cNvPr id="4" name="Kép 3" descr="C:\Users\user\AppData\Local\Microsoft\Windows\INetCache\Content.Word\DSC_0008.jpg">
            <a:extLst>
              <a:ext uri="{FF2B5EF4-FFF2-40B4-BE49-F238E27FC236}">
                <a16:creationId xmlns:a16="http://schemas.microsoft.com/office/drawing/2014/main" id="{5C8BF915-6FCF-4D5E-92CB-7B372D6E0FF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" t="12773" r="-793" b="17725"/>
          <a:stretch/>
        </p:blipFill>
        <p:spPr bwMode="auto">
          <a:xfrm>
            <a:off x="1234757" y="2149773"/>
            <a:ext cx="6556304" cy="37005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627738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6000">
              <a:schemeClr val="accent1">
                <a:lumMod val="5000"/>
                <a:lumOff val="95000"/>
              </a:schemeClr>
            </a:gs>
            <a:gs pos="80000">
              <a:schemeClr val="accent1">
                <a:lumMod val="45000"/>
                <a:lumOff val="55000"/>
              </a:schemeClr>
            </a:gs>
            <a:gs pos="8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72CFA17-DA05-489F-9209-3F49A78DD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0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MEGVALÓSULT UNIÓS PROJEKTJEINK</a:t>
            </a:r>
            <a:endParaRPr lang="hu-HU" sz="4000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9AB17BED-E91F-41E4-BD36-C7C1AD0DEAFA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7200" y="1417320"/>
            <a:ext cx="8229240" cy="402149"/>
          </a:xfrm>
        </p:spPr>
        <p:txBody>
          <a:bodyPr/>
          <a:lstStyle/>
          <a:p>
            <a:pPr marL="0" indent="0" algn="ctr">
              <a:buNone/>
            </a:pPr>
            <a:r>
              <a:rPr lang="hu-HU" sz="2400" b="1" dirty="0">
                <a:latin typeface="Bookman Old Style" panose="02050604050505020204" pitchFamily="18" charset="0"/>
              </a:rPr>
              <a:t>IKSZT kialakítása és működtetése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05B4E33-40E8-4B0C-AFD7-F5A29AF9441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" t="18296" r="8897" b="12270"/>
          <a:stretch/>
        </p:blipFill>
        <p:spPr bwMode="auto">
          <a:xfrm>
            <a:off x="1609925" y="2015412"/>
            <a:ext cx="5789250" cy="38348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436861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6000">
              <a:schemeClr val="accent1">
                <a:lumMod val="5000"/>
                <a:lumOff val="95000"/>
              </a:schemeClr>
            </a:gs>
            <a:gs pos="80000">
              <a:schemeClr val="accent1">
                <a:lumMod val="45000"/>
                <a:lumOff val="55000"/>
              </a:schemeClr>
            </a:gs>
            <a:gs pos="8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2A1D404-185A-42F8-9B51-F9AAC77D9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0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MEGVALÓSULT UNIÓS PROJEKTJEINK</a:t>
            </a:r>
            <a:endParaRPr lang="hu-HU" sz="4000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B997FF70-9BBF-4D75-9164-010276690076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7200" y="1481400"/>
            <a:ext cx="8229240" cy="384722"/>
          </a:xfrm>
        </p:spPr>
        <p:txBody>
          <a:bodyPr/>
          <a:lstStyle/>
          <a:p>
            <a:pPr marL="0" indent="0" algn="ctr">
              <a:buNone/>
            </a:pPr>
            <a:r>
              <a:rPr lang="hu-HU" sz="2400" b="1" dirty="0">
                <a:latin typeface="Bookman Old Style" panose="02050604050505020204" pitchFamily="18" charset="0"/>
              </a:rPr>
              <a:t>Turisztikai fejlesztés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591BEDA8-D7F5-4A6E-882D-523BD2DB8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808" y="2008252"/>
            <a:ext cx="5495731" cy="41354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523915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6000">
              <a:schemeClr val="accent1">
                <a:lumMod val="5000"/>
                <a:lumOff val="95000"/>
              </a:schemeClr>
            </a:gs>
            <a:gs pos="80000">
              <a:schemeClr val="accent1">
                <a:lumMod val="45000"/>
                <a:lumOff val="55000"/>
              </a:schemeClr>
            </a:gs>
            <a:gs pos="8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138285B-0058-4568-90DB-23A2E0DCF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0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MEGVALÓSULT UNIÓS PROJEKTJEINK</a:t>
            </a:r>
            <a:endParaRPr lang="hu-HU" sz="4000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A4BF7068-8C2E-40DB-8855-DAEA24FC468A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7200" y="1481400"/>
            <a:ext cx="8229240" cy="422045"/>
          </a:xfrm>
        </p:spPr>
        <p:txBody>
          <a:bodyPr/>
          <a:lstStyle/>
          <a:p>
            <a:pPr marL="0" indent="0" algn="ctr">
              <a:buNone/>
            </a:pPr>
            <a:r>
              <a:rPr lang="hu-HU" sz="2400" b="1" dirty="0">
                <a:latin typeface="Bookman Old Style" panose="02050604050505020204" pitchFamily="18" charset="0"/>
              </a:rPr>
              <a:t>Disztér kialakítása</a:t>
            </a:r>
          </a:p>
        </p:txBody>
      </p:sp>
      <p:pic>
        <p:nvPicPr>
          <p:cNvPr id="4" name="Kép 3" descr="C:\Users\user\AppData\Local\Microsoft\Windows\INetCache\Content.Word\IMG_1934.jpg">
            <a:extLst>
              <a:ext uri="{FF2B5EF4-FFF2-40B4-BE49-F238E27FC236}">
                <a16:creationId xmlns:a16="http://schemas.microsoft.com/office/drawing/2014/main" id="{D0BAFEFD-DCB1-44B5-8F1F-6D859BCA2C8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" b="20776"/>
          <a:stretch/>
        </p:blipFill>
        <p:spPr bwMode="auto">
          <a:xfrm>
            <a:off x="1536350" y="2044881"/>
            <a:ext cx="5974791" cy="38334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547293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6000">
              <a:schemeClr val="accent1">
                <a:lumMod val="5000"/>
                <a:lumOff val="95000"/>
              </a:schemeClr>
            </a:gs>
            <a:gs pos="80000">
              <a:schemeClr val="accent1">
                <a:lumMod val="45000"/>
                <a:lumOff val="55000"/>
              </a:schemeClr>
            </a:gs>
            <a:gs pos="8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F7B4048-2E4D-43BB-A2E0-B01291378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0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MEGVALÓSULT UNIÓS PROJEKTJEINK</a:t>
            </a:r>
            <a:endParaRPr lang="hu-HU" sz="4000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B69B9780-4F27-42AF-AA19-41144B8D5436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7200" y="1481400"/>
            <a:ext cx="8229240" cy="412714"/>
          </a:xfrm>
        </p:spPr>
        <p:txBody>
          <a:bodyPr/>
          <a:lstStyle/>
          <a:p>
            <a:pPr marL="0" indent="0" algn="ctr">
              <a:buNone/>
            </a:pPr>
            <a:r>
              <a:rPr lang="hu-HU" sz="2400" b="1" dirty="0">
                <a:latin typeface="Bookman Old Style" panose="02050604050505020204" pitchFamily="18" charset="0"/>
              </a:rPr>
              <a:t>Idősek Klubja épületének felújítása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695036FB-361D-44A6-AA91-C2B9B5E5A4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391" y="2116815"/>
            <a:ext cx="5552857" cy="39067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837658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chemeClr val="accent1">
                <a:lumMod val="5000"/>
                <a:lumOff val="95000"/>
              </a:schemeClr>
            </a:gs>
            <a:gs pos="76000">
              <a:schemeClr val="accent1">
                <a:lumMod val="45000"/>
                <a:lumOff val="55000"/>
              </a:schemeClr>
            </a:gs>
            <a:gs pos="8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7B55628-D65C-47DB-B247-A3168DC9F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7910"/>
            <a:ext cx="8229240" cy="1173490"/>
          </a:xfrm>
        </p:spPr>
        <p:txBody>
          <a:bodyPr/>
          <a:lstStyle/>
          <a:p>
            <a:pPr algn="ctr"/>
            <a:r>
              <a:rPr lang="hu-HU" sz="40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MEGVALÓSULT UNIÓS PROJEKTJEINK</a:t>
            </a:r>
            <a:endParaRPr lang="hu-HU" sz="4000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FA1A0BD-E86B-4E0F-AEA9-F9A3DA4BDD0F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7200" y="1481400"/>
            <a:ext cx="8229240" cy="403384"/>
          </a:xfrm>
          <a:noFill/>
        </p:spPr>
        <p:txBody>
          <a:bodyPr/>
          <a:lstStyle/>
          <a:p>
            <a:pPr marL="0" indent="0" algn="ctr">
              <a:buNone/>
            </a:pPr>
            <a:r>
              <a:rPr lang="hu-HU" sz="2400" b="1" dirty="0">
                <a:latin typeface="Bookman Old Style" panose="02050604050505020204" pitchFamily="18" charset="0"/>
              </a:rPr>
              <a:t>Tájház kialakítása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A4D492DD-89F6-4A07-B15B-C726E6B0959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" t="21534"/>
          <a:stretch/>
        </p:blipFill>
        <p:spPr bwMode="auto">
          <a:xfrm>
            <a:off x="1511559" y="2142476"/>
            <a:ext cx="6223519" cy="34838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86695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DAB9DAD-EF60-4056-97EA-0A4B1F33A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KÓNY KÖZSÉG TÖRTÉNETE</a:t>
            </a:r>
            <a:endParaRPr lang="hu-HU" sz="4000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E09D6348-9950-428E-B2C5-D9323ABEA4CC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7200" y="1481400"/>
            <a:ext cx="8229240" cy="310078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DCE9347-6A44-4A2E-B63C-8419C7F2E2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731" y="1257299"/>
            <a:ext cx="6256356" cy="469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98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C759C66-741B-495F-AFD6-6DBBB40E6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KÓNY KÖZSÉG TÖRTÉNETE</a:t>
            </a:r>
            <a:endParaRPr lang="hu-HU" sz="4000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BF5B0E5-63C2-4C42-9EB3-38E13CC83718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7200" y="1481400"/>
            <a:ext cx="8229240" cy="720624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E652AA7A-DDC8-4D7C-A3FF-F7C630F833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04" y="1322613"/>
            <a:ext cx="6312339" cy="473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52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09FA299-172A-48C1-9F65-C9F65BD10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KÓNY KÖZSÉG TÖRTÉNETE</a:t>
            </a:r>
            <a:endParaRPr lang="hu-HU" sz="4000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113FC74-611F-4B7E-A6F7-F4233CDF25AA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506436" y="274678"/>
            <a:ext cx="8180003" cy="6956115"/>
          </a:xfrm>
        </p:spPr>
        <p:txBody>
          <a:bodyPr/>
          <a:lstStyle/>
          <a:p>
            <a:pPr marL="0" indent="0" algn="just">
              <a:buNone/>
            </a:pPr>
            <a:r>
              <a:rPr lang="hu-HU" sz="2800" b="1" u="sng" dirty="0">
                <a:latin typeface="Bookman Old Style" panose="02050604050505020204" pitchFamily="18" charset="0"/>
              </a:rPr>
              <a:t>Határvédelem, pusztítások a XVI-XVII. századi Kóny életében: </a:t>
            </a:r>
          </a:p>
          <a:p>
            <a:pPr marL="0" indent="0" algn="just">
              <a:buNone/>
            </a:pPr>
            <a:endParaRPr lang="hu-HU" sz="2800" b="1" u="sng" dirty="0">
              <a:latin typeface="Bookman Old Style" panose="0205060405050502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sz="2800" b="1" dirty="0">
                <a:latin typeface="Bookman Old Style" panose="02050604050505020204" pitchFamily="18" charset="0"/>
              </a:rPr>
              <a:t>az oszmán katonák Tóközbe, így Kónyba is eljutottak 1647-ben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hu-HU" sz="2800" b="1" dirty="0">
              <a:latin typeface="Bookman Old Style" panose="0205060405050502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sz="2800" b="1" dirty="0">
                <a:latin typeface="Bookman Old Style" panose="02050604050505020204" pitchFamily="18" charset="0"/>
              </a:rPr>
              <a:t>28 név szerint is ismert </a:t>
            </a:r>
            <a:r>
              <a:rPr lang="hu-HU" sz="2800" b="1" dirty="0" err="1">
                <a:latin typeface="Bookman Old Style" panose="02050604050505020204" pitchFamily="18" charset="0"/>
              </a:rPr>
              <a:t>Kónyit</a:t>
            </a:r>
            <a:r>
              <a:rPr lang="hu-HU" sz="2800" b="1" dirty="0">
                <a:latin typeface="Bookman Old Style" panose="02050604050505020204" pitchFamily="18" charset="0"/>
              </a:rPr>
              <a:t> hurcoltak el a magyar főurak magánhadseregei is károkat okoztak</a:t>
            </a:r>
          </a:p>
          <a:p>
            <a:pPr marL="0" indent="0" algn="just">
              <a:buNone/>
            </a:pPr>
            <a:endParaRPr lang="hu-HU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35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 helye 4">
            <a:extLst>
              <a:ext uri="{FF2B5EF4-FFF2-40B4-BE49-F238E27FC236}">
                <a16:creationId xmlns:a16="http://schemas.microsoft.com/office/drawing/2014/main" id="{B282D23F-1C86-47A9-AA57-B0FEDB261C70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1167618" y="1481400"/>
            <a:ext cx="2138289" cy="4525560"/>
          </a:xfrm>
        </p:spPr>
        <p:txBody>
          <a:bodyPr/>
          <a:lstStyle/>
          <a:p>
            <a:endParaRPr lang="hu-HU" dirty="0"/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0BDDD1C3-57A6-4C2E-B061-AC1B67C4E98F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4473000" y="1481400"/>
            <a:ext cx="4108292" cy="2158560"/>
          </a:xfrm>
        </p:spPr>
        <p:txBody>
          <a:bodyPr/>
          <a:lstStyle/>
          <a:p>
            <a:pPr algn="just"/>
            <a:r>
              <a:rPr lang="hu-HU" sz="2700" b="1" dirty="0">
                <a:latin typeface="Bookman Old Style" panose="02050604050505020204" pitchFamily="18" charset="0"/>
              </a:rPr>
              <a:t>Kevésbé ismert, de Kónynak a válságos időszakban is rendezett plébániája lehetett </a:t>
            </a:r>
          </a:p>
        </p:txBody>
      </p:sp>
      <p:sp>
        <p:nvSpPr>
          <p:cNvPr id="7" name="Szöveg helye 6">
            <a:extLst>
              <a:ext uri="{FF2B5EF4-FFF2-40B4-BE49-F238E27FC236}">
                <a16:creationId xmlns:a16="http://schemas.microsoft.com/office/drawing/2014/main" id="{97F14CC6-6B84-450E-A9C5-29F782907AB3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4350171" y="3845520"/>
            <a:ext cx="4231121" cy="2158560"/>
          </a:xfrm>
        </p:spPr>
        <p:txBody>
          <a:bodyPr/>
          <a:lstStyle/>
          <a:p>
            <a:pPr algn="just"/>
            <a:r>
              <a:rPr lang="hu-HU" sz="2700" b="1" dirty="0">
                <a:latin typeface="Bookman Old Style" panose="02050604050505020204" pitchFamily="18" charset="0"/>
              </a:rPr>
              <a:t>1659-ben </a:t>
            </a:r>
            <a:r>
              <a:rPr lang="hu-HU" sz="2400" dirty="0">
                <a:latin typeface="Bookman Old Style" panose="02050604050505020204" pitchFamily="18" charset="0"/>
              </a:rPr>
              <a:t>(egyháztörténeti jegyző- könyv szerint)</a:t>
            </a:r>
            <a:r>
              <a:rPr lang="hu-HU" sz="2400" b="1" dirty="0">
                <a:latin typeface="Bookman Old Style" panose="02050604050505020204" pitchFamily="18" charset="0"/>
              </a:rPr>
              <a:t> </a:t>
            </a:r>
          </a:p>
          <a:p>
            <a:pPr algn="just"/>
            <a:r>
              <a:rPr lang="hu-HU" sz="2700" b="1" dirty="0">
                <a:latin typeface="Bookman Old Style" panose="02050604050505020204" pitchFamily="18" charset="0"/>
              </a:rPr>
              <a:t>a </a:t>
            </a:r>
            <a:r>
              <a:rPr lang="hu-HU" sz="2700" b="1" dirty="0" err="1">
                <a:latin typeface="Bookman Old Style" panose="02050604050505020204" pitchFamily="18" charset="0"/>
              </a:rPr>
              <a:t>Kónyi</a:t>
            </a:r>
            <a:r>
              <a:rPr lang="hu-HU" sz="2700" b="1" dirty="0">
                <a:latin typeface="Bookman Old Style" panose="02050604050505020204" pitchFamily="18" charset="0"/>
              </a:rPr>
              <a:t> Templom átépítésre került</a:t>
            </a:r>
          </a:p>
          <a:p>
            <a:endParaRPr lang="hu-HU" dirty="0"/>
          </a:p>
        </p:txBody>
      </p:sp>
      <p:sp>
        <p:nvSpPr>
          <p:cNvPr id="4" name="Cím 3">
            <a:extLst>
              <a:ext uri="{FF2B5EF4-FFF2-40B4-BE49-F238E27FC236}">
                <a16:creationId xmlns:a16="http://schemas.microsoft.com/office/drawing/2014/main" id="{27816E57-CD91-451A-9018-A6F2EE9D3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KÓNY KÖZSÉG TÖRTÉNETE</a:t>
            </a:r>
            <a:endParaRPr lang="hu-HU" sz="4000" dirty="0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743291C9-1499-44C0-826E-33E11D7B0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20" y="1257012"/>
            <a:ext cx="2986131" cy="477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0132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1050</TotalTime>
  <Words>1035</Words>
  <Application>Microsoft Office PowerPoint</Application>
  <PresentationFormat>Diavetítés a képernyőre (4:3 oldalarány)</PresentationFormat>
  <Paragraphs>225</Paragraphs>
  <Slides>57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11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57</vt:i4>
      </vt:variant>
    </vt:vector>
  </HeadingPairs>
  <TitlesOfParts>
    <vt:vector size="69" baseType="lpstr">
      <vt:lpstr>Arial</vt:lpstr>
      <vt:lpstr>Bookman Old Style</vt:lpstr>
      <vt:lpstr>Calibri</vt:lpstr>
      <vt:lpstr>DejaVu Sans</vt:lpstr>
      <vt:lpstr>Lucida Sans Unicode</vt:lpstr>
      <vt:lpstr>Symbol</vt:lpstr>
      <vt:lpstr>Times New Roman</vt:lpstr>
      <vt:lpstr>Verdana</vt:lpstr>
      <vt:lpstr>Wingdings</vt:lpstr>
      <vt:lpstr>Wingdings 2</vt:lpstr>
      <vt:lpstr>Wingdings 3</vt:lpstr>
      <vt:lpstr>Office Theme</vt:lpstr>
      <vt:lpstr>PowerPoint-bemutató</vt:lpstr>
      <vt:lpstr>KÓNY KÖZSÉG TÖRTÉNETE</vt:lpstr>
      <vt:lpstr>KÓNY KÖZSÉG TÖRTÉNETE</vt:lpstr>
      <vt:lpstr>KÓNY KÖZSÉG TÖRTÉNETE</vt:lpstr>
      <vt:lpstr>KÓNY KÖZSÉG TÖRTÉNETE</vt:lpstr>
      <vt:lpstr>KÓNY KÖZSÉG TÖRTÉNETE</vt:lpstr>
      <vt:lpstr>KÓNY KÖZSÉG TÖRTÉNETE</vt:lpstr>
      <vt:lpstr>KÓNY KÖZSÉG TÖRTÉNETE</vt:lpstr>
      <vt:lpstr>KÓNY KÖZSÉG TÖRTÉNETE</vt:lpstr>
      <vt:lpstr>KÓNY KÖZSÉG TÖRTÉNETE</vt:lpstr>
      <vt:lpstr>KÓNY KÖZSÉG TÖRTÉNETE</vt:lpstr>
      <vt:lpstr>KÓNY KÖZSÉG TÖRTÉNETE</vt:lpstr>
      <vt:lpstr>KÓNY KÖZSÉG TÖRTÉNETE</vt:lpstr>
      <vt:lpstr>KÓNY KÖZSÉG TÖRTÉNETE</vt:lpstr>
      <vt:lpstr>KÓNY KÖZSÉG TÖRTÉNETE</vt:lpstr>
      <vt:lpstr>KÓNY KÖZSÉG TÖRTÉNETE</vt:lpstr>
      <vt:lpstr>KÓNY KÖZSÉG TÖRTÉNETE</vt:lpstr>
      <vt:lpstr>KÓNY KÖZSÉG TÖRTÉNETE</vt:lpstr>
      <vt:lpstr>KÓNY KÖZSÉG TÖRTÉNETE</vt:lpstr>
      <vt:lpstr>KÓNY KÖZSÉG TÖRTÉNETE</vt:lpstr>
      <vt:lpstr>KÓNY KÖZSÉG ÖNKORMÁNYZATÁNAK HIVATALA</vt:lpstr>
      <vt:lpstr>PowerPoint-bemutató</vt:lpstr>
      <vt:lpstr>PowerPoint-bemutató</vt:lpstr>
      <vt:lpstr>PowerPoint-bemutató</vt:lpstr>
      <vt:lpstr> Székhelye: Kóny, Petőfi utca 40/B.</vt:lpstr>
      <vt:lpstr> Telephelye:  </vt:lpstr>
      <vt:lpstr>TÜNDÉR-TAVI ÓVODA KÓNY CSOPORT- ÉS GYERMEKLÉTSZÁM  ADATAI</vt:lpstr>
      <vt:lpstr>Szociális és Gyermekjóléti Alapszolgáltatási Központ Kóny, Soproni utca 2/A.</vt:lpstr>
      <vt:lpstr>Szociális és Gyermekjóléti Alapszolgáltatási Központ</vt:lpstr>
      <vt:lpstr>Szociális és Gyermekjóléti Alapszolgáltatási Központ </vt:lpstr>
      <vt:lpstr>Szociális és Gyermekjóléti Alapszolgáltatási Központ</vt:lpstr>
      <vt:lpstr>Szociális és Gyermekjóléti Alapszolgáltatási Központ</vt:lpstr>
      <vt:lpstr>IKSZT-FALUHÁZ KÓNY (IKSZT: Integrált Közösségi Szolgáltató Tér)</vt:lpstr>
      <vt:lpstr>IKSZT-FALUHÁZ KÓNY</vt:lpstr>
      <vt:lpstr>IKSZT-FALUHÁZ KÓNY</vt:lpstr>
      <vt:lpstr>INFRASTRUKTÚRA</vt:lpstr>
      <vt:lpstr>SZOLGÁLTATÁSOK</vt:lpstr>
      <vt:lpstr>ÜZLETI SZOLGÁLTATÁSOK</vt:lpstr>
      <vt:lpstr>GAZDASÁG</vt:lpstr>
      <vt:lpstr>SZABADIDŐS ÉS SPORTTEVÉKENYSÉGEK</vt:lpstr>
      <vt:lpstr>SZABADIDŐS ÉS SPORTTEVÉKENYSÉGEK</vt:lpstr>
      <vt:lpstr>SZABADIDŐS ÉS SPORTTEVÉKENYSÉGEK</vt:lpstr>
      <vt:lpstr>JELENTŐSEBB RENDEZVÉNYEINK</vt:lpstr>
      <vt:lpstr>JELENTŐSEBB RENDEZVÉNYEINK</vt:lpstr>
      <vt:lpstr>JELENTŐSEBB RENDEZVÉNYEINK</vt:lpstr>
      <vt:lpstr>JELENTŐSEBB RENDEZVÉNYEINK</vt:lpstr>
      <vt:lpstr>JELENTŐSEBB RENDEZVÉNYEINK</vt:lpstr>
      <vt:lpstr>JELENTŐSEBB RENDEZVÉNYEINK</vt:lpstr>
      <vt:lpstr>MEGVALÓSULT UNIÓS PROJEKTJEINK</vt:lpstr>
      <vt:lpstr>MEGVALÓSULT UNIÓS PROJEKTJEINK</vt:lpstr>
      <vt:lpstr>MEGVALÓSULT UNIÓS PROJEKTJEINK</vt:lpstr>
      <vt:lpstr>MEGVALÓSULT UNIÓS PROJEKTJEINK</vt:lpstr>
      <vt:lpstr>MEGVALÓSULT UNIÓS PROJEKTJEINK</vt:lpstr>
      <vt:lpstr>MEGVALÓSULT UNIÓS PROJEKTJEINK</vt:lpstr>
      <vt:lpstr>MEGVALÓSULT UNIÓS PROJEKTJEINK</vt:lpstr>
      <vt:lpstr>MEGVALÓSULT UNIÓS PROJEKTJEINK</vt:lpstr>
      <vt:lpstr>MEGVALÓSULT UNIÓS PROJEKTJEINK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ugkufk</dc:title>
  <dc:creator>Felhasználó</dc:creator>
  <cp:lastModifiedBy>Szabóné Erika</cp:lastModifiedBy>
  <cp:revision>334</cp:revision>
  <cp:lastPrinted>2017-07-21T09:26:05Z</cp:lastPrinted>
  <dcterms:created xsi:type="dcterms:W3CDTF">2017-07-19T16:56:24Z</dcterms:created>
  <dcterms:modified xsi:type="dcterms:W3CDTF">2017-07-21T10:37:50Z</dcterms:modified>
  <dc:language>hu-HU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Diavetítés a képernyőre (4:3 oldalarány)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9</vt:i4>
  </property>
</Properties>
</file>