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77" r:id="rId4"/>
    <p:sldId id="278" r:id="rId5"/>
    <p:sldId id="271" r:id="rId6"/>
    <p:sldId id="276" r:id="rId7"/>
    <p:sldId id="279" r:id="rId8"/>
    <p:sldId id="280" r:id="rId9"/>
    <p:sldId id="281" r:id="rId10"/>
    <p:sldId id="282" r:id="rId11"/>
    <p:sldId id="275" r:id="rId12"/>
    <p:sldId id="258" r:id="rId13"/>
    <p:sldId id="283" r:id="rId14"/>
    <p:sldId id="261" r:id="rId15"/>
    <p:sldId id="284" r:id="rId16"/>
    <p:sldId id="269" r:id="rId17"/>
    <p:sldId id="264" r:id="rId18"/>
    <p:sldId id="265" r:id="rId1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96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B944B-06F9-4DFC-80DC-8FEE5647108E}" type="datetimeFigureOut">
              <a:rPr lang="hu-HU" smtClean="0"/>
              <a:pPr/>
              <a:t>2017.07.20.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83382-AF58-4C3C-84B3-38B287721C3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Algerian" pitchFamily="82" charset="0"/>
              </a:rPr>
              <a:t>Hely, ahol élünk</a:t>
            </a:r>
            <a:endParaRPr lang="hu-HU" dirty="0">
              <a:latin typeface="Algerian" pitchFamily="82" charset="0"/>
            </a:endParaRPr>
          </a:p>
        </p:txBody>
      </p:sp>
      <p:pic>
        <p:nvPicPr>
          <p:cNvPr id="6" name="Kép 1"/>
          <p:cNvPicPr>
            <a:picLocks noGrp="1" noChangeArrowheads="1"/>
          </p:cNvPicPr>
          <p:nvPr>
            <p:ph idx="1"/>
          </p:nvPr>
        </p:nvPicPr>
        <p:blipFill>
          <a:blip r:embed="rId3" cstate="print"/>
          <a:srcRect t="-267" r="-143" b="-394"/>
          <a:stretch>
            <a:fillRect/>
          </a:stretch>
        </p:blipFill>
        <p:spPr bwMode="auto">
          <a:xfrm>
            <a:off x="1835696" y="1916832"/>
            <a:ext cx="55446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4499992" y="6021288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smtClean="0">
                <a:latin typeface="Algerian" pitchFamily="82" charset="0"/>
              </a:rPr>
              <a:t>2012.7.21. </a:t>
            </a:r>
            <a:r>
              <a:rPr lang="hu-HU" sz="3600" dirty="0" err="1" smtClean="0">
                <a:latin typeface="Algerian" pitchFamily="82" charset="0"/>
              </a:rPr>
              <a:t>Lúcs</a:t>
            </a:r>
            <a:endParaRPr lang="hu-HU" sz="3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24744"/>
            <a:ext cx="4572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XII. sz. több birtokosa is volt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1697. Savoyai birtok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1960-as évekig halászat – rezervátum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XVI. sz. iskola - Szalai és Földvári tanítók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1884. Egyetértés Olvasókör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XII. sz. kereszténység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1666. Templom leégett (román </a:t>
            </a:r>
            <a:r>
              <a:rPr lang="hu-HU" sz="2400" dirty="0" smtClean="0"/>
              <a:t>stílusú </a:t>
            </a:r>
            <a:r>
              <a:rPr lang="hu-HU" sz="2400" dirty="0" smtClean="0"/>
              <a:t>elemek)</a:t>
            </a:r>
          </a:p>
          <a:p>
            <a:pPr lvl="1">
              <a:buNone/>
            </a:pPr>
            <a:endParaRPr lang="hu-HU" dirty="0" smtClean="0"/>
          </a:p>
          <a:p>
            <a:pPr lvl="1">
              <a:buNone/>
            </a:pPr>
            <a:endParaRPr lang="hu-HU" dirty="0" smtClean="0"/>
          </a:p>
        </p:txBody>
      </p:sp>
      <p:sp>
        <p:nvSpPr>
          <p:cNvPr id="3" name="Szövegdoboz 2"/>
          <p:cNvSpPr txBox="1"/>
          <p:nvPr/>
        </p:nvSpPr>
        <p:spPr>
          <a:xfrm>
            <a:off x="395536" y="332656"/>
            <a:ext cx="17379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Algerian" pitchFamily="82" charset="0"/>
              </a:rPr>
              <a:t>Kopács</a:t>
            </a:r>
            <a:endParaRPr lang="hu-HU" sz="3200" dirty="0">
              <a:latin typeface="Algerian" pitchFamily="82" charset="0"/>
            </a:endParaRPr>
          </a:p>
        </p:txBody>
      </p:sp>
      <p:pic>
        <p:nvPicPr>
          <p:cNvPr id="4" name="Picture 18" descr="http://tzo-bilje.hr/wp-content/uploads/2016/10/kopacki-z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941168"/>
            <a:ext cx="6581082" cy="1658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Kép 4" descr="Csiptetősponty.jpg"/>
          <p:cNvPicPr>
            <a:picLocks noChangeAspect="1"/>
          </p:cNvPicPr>
          <p:nvPr/>
        </p:nvPicPr>
        <p:blipFill>
          <a:blip r:embed="rId4" cstate="print"/>
          <a:srcRect t="5388"/>
          <a:stretch>
            <a:fillRect/>
          </a:stretch>
        </p:blipFill>
        <p:spPr>
          <a:xfrm>
            <a:off x="5004048" y="188640"/>
            <a:ext cx="3563888" cy="25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 descr="Kopácsi paraszthá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140968"/>
            <a:ext cx="3731594" cy="1354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467544" y="3356992"/>
            <a:ext cx="8292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4400" dirty="0" smtClean="0">
                <a:latin typeface="Algerian" pitchFamily="82" charset="0"/>
              </a:rPr>
              <a:t>Kopács, a víz melletti falu</a:t>
            </a:r>
            <a:endParaRPr lang="hu-HU" sz="4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0"/>
            <a:ext cx="5976664" cy="882352"/>
          </a:xfrm>
        </p:spPr>
        <p:txBody>
          <a:bodyPr>
            <a:normAutofit/>
          </a:bodyPr>
          <a:lstStyle/>
          <a:p>
            <a:pPr algn="l"/>
            <a:r>
              <a:rPr lang="hu-HU" sz="3200" dirty="0" smtClean="0">
                <a:latin typeface="Algerian" pitchFamily="82" charset="0"/>
              </a:rPr>
              <a:t>Történeti áttekintés 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692696"/>
            <a:ext cx="8229600" cy="5328592"/>
          </a:xfrm>
        </p:spPr>
        <p:txBody>
          <a:bodyPr>
            <a:noAutofit/>
          </a:bodyPr>
          <a:lstStyle/>
          <a:p>
            <a:r>
              <a:rPr lang="hu-HU" sz="2000" dirty="0" smtClean="0"/>
              <a:t>Okirat szerinti névalakja: </a:t>
            </a:r>
            <a:r>
              <a:rPr lang="hu-HU" sz="2000" i="1" dirty="0" err="1"/>
              <a:t>Kopach</a:t>
            </a:r>
            <a:r>
              <a:rPr lang="hu-HU" sz="2000" i="1" dirty="0"/>
              <a:t> </a:t>
            </a:r>
            <a:r>
              <a:rPr lang="hu-HU" sz="2000" dirty="0"/>
              <a:t>(1212), </a:t>
            </a:r>
            <a:r>
              <a:rPr lang="hu-HU" sz="2000" i="1" dirty="0" err="1"/>
              <a:t>Kopach</a:t>
            </a:r>
            <a:r>
              <a:rPr lang="hu-HU" sz="2000" dirty="0"/>
              <a:t> (1264), </a:t>
            </a:r>
            <a:r>
              <a:rPr lang="hu-HU" sz="2000" i="1" dirty="0" err="1"/>
              <a:t>Chopuch</a:t>
            </a:r>
            <a:r>
              <a:rPr lang="hu-HU" sz="2000" i="1" dirty="0"/>
              <a:t> </a:t>
            </a:r>
            <a:r>
              <a:rPr lang="hu-HU" sz="2000" dirty="0"/>
              <a:t>(1271), </a:t>
            </a:r>
            <a:r>
              <a:rPr lang="hu-HU" sz="2000" i="1" dirty="0" err="1"/>
              <a:t>Kopach</a:t>
            </a:r>
            <a:r>
              <a:rPr lang="hu-HU" sz="2000" i="1" dirty="0"/>
              <a:t>, </a:t>
            </a:r>
            <a:r>
              <a:rPr lang="hu-HU" sz="2000" i="1" dirty="0" err="1"/>
              <a:t>Kupach</a:t>
            </a:r>
            <a:r>
              <a:rPr lang="hu-HU" sz="2000" dirty="0"/>
              <a:t> (1292), </a:t>
            </a:r>
            <a:r>
              <a:rPr lang="hu-HU" sz="2000" i="1" dirty="0" err="1"/>
              <a:t>Kopach</a:t>
            </a:r>
            <a:r>
              <a:rPr lang="hu-HU" sz="2000" i="1" dirty="0"/>
              <a:t>, </a:t>
            </a:r>
            <a:r>
              <a:rPr lang="hu-HU" sz="2000" i="1" dirty="0" err="1"/>
              <a:t>Kopoch</a:t>
            </a:r>
            <a:r>
              <a:rPr lang="hu-HU" sz="2000" i="1" dirty="0"/>
              <a:t>, </a:t>
            </a:r>
            <a:r>
              <a:rPr lang="hu-HU" sz="2000" i="1" dirty="0" err="1"/>
              <a:t>Kopach</a:t>
            </a:r>
            <a:r>
              <a:rPr lang="hu-HU" sz="2000" dirty="0"/>
              <a:t> (1290-1300), </a:t>
            </a:r>
            <a:r>
              <a:rPr lang="hu-HU" sz="2000" i="1" dirty="0" err="1"/>
              <a:t>Kupach</a:t>
            </a:r>
            <a:r>
              <a:rPr lang="hu-HU" sz="2000" dirty="0"/>
              <a:t> (1302)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A 12. század elején több birtokosa is volt a falunak, értékét elsősorban halakban gazdag halászó helyei adták. </a:t>
            </a:r>
          </a:p>
          <a:p>
            <a:r>
              <a:rPr lang="hu-HU" sz="2000" dirty="0" smtClean="0"/>
              <a:t>A tatárjárás idején elnéptelenedett, majd 1292 után számos tulajdoncserét élt meg. </a:t>
            </a:r>
          </a:p>
          <a:p>
            <a:r>
              <a:rPr lang="hu-HU" sz="2000" dirty="0" smtClean="0"/>
              <a:t>A török kiűzése után Savoyai Jenő birtok része.</a:t>
            </a:r>
          </a:p>
          <a:p>
            <a:r>
              <a:rPr lang="hu-HU" sz="2000" dirty="0" smtClean="0"/>
              <a:t>Emberemlékezet óta a rétet víz öntötte el rendszeresen, s halat hozott a lakóinak, a kopácsiak élete ettől függött. </a:t>
            </a:r>
          </a:p>
          <a:p>
            <a:r>
              <a:rPr lang="hu-HU" sz="2000" dirty="0" smtClean="0"/>
              <a:t>A halászat a 60-as évekig virágzott</a:t>
            </a:r>
          </a:p>
          <a:p>
            <a:r>
              <a:rPr lang="hu-HU" sz="2000" dirty="0" smtClean="0"/>
              <a:t>70-es évektől: kertészet és a helyi mezőgazdasági, ipari üzemek (</a:t>
            </a:r>
            <a:r>
              <a:rPr lang="hu-HU" sz="2000" dirty="0" smtClean="0"/>
              <a:t>BELJE </a:t>
            </a:r>
            <a:r>
              <a:rPr lang="hu-HU" sz="2000" dirty="0" err="1" smtClean="0"/>
              <a:t>d.d</a:t>
            </a:r>
            <a:r>
              <a:rPr lang="hu-HU" sz="2000" dirty="0" smtClean="0"/>
              <a:t>.)</a:t>
            </a:r>
          </a:p>
          <a:p>
            <a:r>
              <a:rPr lang="hu-HU" sz="2000" dirty="0" smtClean="0"/>
              <a:t>Vallás: már a 12. században találkozik a kereszténységgel – reformáció</a:t>
            </a:r>
          </a:p>
          <a:p>
            <a:r>
              <a:rPr lang="hu-HU" sz="2000" dirty="0" smtClean="0"/>
              <a:t>Oktatás:  Iskolája már a 16. században is működött</a:t>
            </a:r>
          </a:p>
          <a:p>
            <a:pPr>
              <a:buNone/>
            </a:pPr>
            <a:endParaRPr lang="hu-HU" sz="2000" dirty="0" smtClean="0"/>
          </a:p>
          <a:p>
            <a:endParaRPr lang="hu-HU" sz="2000" dirty="0"/>
          </a:p>
        </p:txBody>
      </p:sp>
      <p:pic>
        <p:nvPicPr>
          <p:cNvPr id="4" name="Picture 2" descr="Képtalálat a következ&amp;odblac;re: „kopácsi halásznapok 2017”"/>
          <p:cNvPicPr>
            <a:picLocks noChangeAspect="1" noChangeArrowheads="1"/>
          </p:cNvPicPr>
          <p:nvPr/>
        </p:nvPicPr>
        <p:blipFill>
          <a:blip r:embed="rId3" cstate="print"/>
          <a:srcRect b="14321"/>
          <a:stretch>
            <a:fillRect/>
          </a:stretch>
        </p:blipFill>
        <p:spPr bwMode="auto">
          <a:xfrm>
            <a:off x="6660232" y="5373216"/>
            <a:ext cx="2232248" cy="1315984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r>
              <a:rPr lang="hu-HU" dirty="0" smtClean="0">
                <a:latin typeface="Algerian" pitchFamily="82" charset="0"/>
              </a:rPr>
              <a:t>120 éves ÖTT</a:t>
            </a:r>
            <a:endParaRPr lang="hu-HU" dirty="0">
              <a:latin typeface="Algerian" pitchFamily="82" charset="0"/>
            </a:endParaRPr>
          </a:p>
        </p:txBody>
      </p:sp>
      <p:pic>
        <p:nvPicPr>
          <p:cNvPr id="4" name="Tartalom helye 3" descr="emblé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2160240" cy="2669439"/>
          </a:xfrm>
          <a:prstGeom prst="roundRect">
            <a:avLst/>
          </a:prstGeom>
        </p:spPr>
      </p:pic>
      <p:pic>
        <p:nvPicPr>
          <p:cNvPr id="6" name="Kép 5" descr="1933 ÖTT.jpg"/>
          <p:cNvPicPr>
            <a:picLocks noChangeAspect="1"/>
          </p:cNvPicPr>
          <p:nvPr/>
        </p:nvPicPr>
        <p:blipFill>
          <a:blip r:embed="rId3" cstate="print"/>
          <a:srcRect t="25814" r="2326" b="25840"/>
          <a:stretch>
            <a:fillRect/>
          </a:stretch>
        </p:blipFill>
        <p:spPr>
          <a:xfrm>
            <a:off x="5076056" y="1196752"/>
            <a:ext cx="3757210" cy="29523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938" name="Picture 2" descr="https://scontent-frx5-1.xx.fbcdn.net/v/t1.0-0/s480x480/12642749_218700951805004_8797463227667627528_n.jpg?oh=10737c126dd15853be3d5de5028e487f&amp;oe=5A116B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4005064"/>
            <a:ext cx="3744416" cy="2613291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>
                <a:latin typeface="Algerian" pitchFamily="82" charset="0"/>
              </a:rPr>
              <a:t>Hagyományápolás – </a:t>
            </a:r>
            <a:br>
              <a:rPr lang="hu-HU" sz="3200" dirty="0" smtClean="0">
                <a:latin typeface="Algerian" pitchFamily="82" charset="0"/>
              </a:rPr>
            </a:br>
            <a:r>
              <a:rPr lang="hu-HU" sz="3200" dirty="0" smtClean="0">
                <a:latin typeface="Algerian" pitchFamily="82" charset="0"/>
              </a:rPr>
              <a:t>események, rendezvények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24744"/>
            <a:ext cx="3456384" cy="792088"/>
          </a:xfrm>
        </p:spPr>
        <p:txBody>
          <a:bodyPr>
            <a:normAutofit/>
          </a:bodyPr>
          <a:lstStyle/>
          <a:p>
            <a:r>
              <a:rPr lang="hu-HU" sz="2400" dirty="0" smtClean="0"/>
              <a:t>Kopácsi gyermektábor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055" name="Picture 7" descr="D:\KUD Arany Janos\Prezi\gyere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4677" y="1704757"/>
            <a:ext cx="3283747" cy="193177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D:\KUD Arany Janos\Prezi\gyerek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3528392" cy="233756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zövegdoboz 6"/>
          <p:cNvSpPr txBox="1"/>
          <p:nvPr/>
        </p:nvSpPr>
        <p:spPr>
          <a:xfrm>
            <a:off x="395536" y="4365104"/>
            <a:ext cx="21575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 Lecsó-fesztivál</a:t>
            </a:r>
          </a:p>
          <a:p>
            <a:endParaRPr lang="hu-HU" dirty="0"/>
          </a:p>
        </p:txBody>
      </p:sp>
      <p:pic>
        <p:nvPicPr>
          <p:cNvPr id="8" name="Picture 2" descr="E:\KUD Kepek\lecsofeszt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816424" cy="252734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 descr="Lecsó fesztivál.jpg"/>
          <p:cNvPicPr>
            <a:picLocks noChangeAspect="1"/>
          </p:cNvPicPr>
          <p:nvPr/>
        </p:nvPicPr>
        <p:blipFill>
          <a:blip r:embed="rId6" cstate="print"/>
          <a:srcRect l="7560" t="11340"/>
          <a:stretch>
            <a:fillRect/>
          </a:stretch>
        </p:blipFill>
        <p:spPr>
          <a:xfrm>
            <a:off x="1619672" y="5013176"/>
            <a:ext cx="1872208" cy="1795652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55776" y="0"/>
            <a:ext cx="3898776" cy="1143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hu-HU" sz="2800" dirty="0" smtClean="0"/>
              <a:t> Kopácsi halásznapok</a:t>
            </a:r>
            <a:endParaRPr lang="hu-HU" sz="2800" dirty="0"/>
          </a:p>
        </p:txBody>
      </p:sp>
      <p:pic>
        <p:nvPicPr>
          <p:cNvPr id="4" name="Picture 2" descr="E:\KUD Kepek\_DSC14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3677361" cy="2432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E:\KUD Kepek\P9153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638327" cy="2512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E:\KUD Kepek\_DSC06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05064"/>
            <a:ext cx="3600400" cy="2384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988" name="Picture 4" descr="Képtalálat a következ&amp;odblac;re: „kopácsi halásznapok 2017”"/>
          <p:cNvPicPr>
            <a:picLocks noChangeAspect="1" noChangeArrowheads="1"/>
          </p:cNvPicPr>
          <p:nvPr/>
        </p:nvPicPr>
        <p:blipFill>
          <a:blip r:embed="rId5" cstate="print"/>
          <a:srcRect r="3175"/>
          <a:stretch>
            <a:fillRect/>
          </a:stretch>
        </p:blipFill>
        <p:spPr bwMode="auto">
          <a:xfrm>
            <a:off x="4788024" y="4005064"/>
            <a:ext cx="368451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hu-HU" sz="3100" dirty="0" smtClean="0"/>
              <a:t> Kopácsi böllérfesztivál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4" name="Picture 3" descr="E:\KUD Kepek\_DSC1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3456384" cy="228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 descr="E:\KUD Kepek\_DSC14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124744"/>
            <a:ext cx="3585392" cy="237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E:\KUD Kepek\_DSC1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933056"/>
            <a:ext cx="3655673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Hungaricum Bizottság – </a:t>
            </a:r>
            <a:br>
              <a:rPr lang="hu-HU" dirty="0" smtClean="0"/>
            </a:br>
            <a:r>
              <a:rPr lang="hu-HU" dirty="0" smtClean="0"/>
              <a:t>Külhoni értéktár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lang="hu-HU" dirty="0" smtClean="0"/>
              <a:t>2013-ban felvételt nyert 19 elem közül 10 kopácsi </a:t>
            </a:r>
            <a:endParaRPr lang="hu-HU" dirty="0"/>
          </a:p>
        </p:txBody>
      </p:sp>
      <p:pic>
        <p:nvPicPr>
          <p:cNvPr id="1026" name="Picture 2" descr="D:\KUD Arany Janos\Prezi\Bori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492896"/>
            <a:ext cx="1924050" cy="1371600"/>
          </a:xfrm>
          <a:prstGeom prst="rect">
            <a:avLst/>
          </a:prstGeom>
          <a:noFill/>
        </p:spPr>
      </p:pic>
      <p:pic>
        <p:nvPicPr>
          <p:cNvPr id="1027" name="Picture 3" descr="D:\KUD Arany Janos\Prezi\Csik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204864"/>
            <a:ext cx="3059832" cy="1297455"/>
          </a:xfrm>
          <a:prstGeom prst="rect">
            <a:avLst/>
          </a:prstGeom>
          <a:noFill/>
        </p:spPr>
      </p:pic>
      <p:pic>
        <p:nvPicPr>
          <p:cNvPr id="1028" name="Picture 4" descr="D:\KUD Arany Janos\Prezi\csu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149080"/>
            <a:ext cx="2880320" cy="2160240"/>
          </a:xfrm>
          <a:prstGeom prst="rect">
            <a:avLst/>
          </a:prstGeom>
          <a:noFill/>
        </p:spPr>
      </p:pic>
      <p:pic>
        <p:nvPicPr>
          <p:cNvPr id="1029" name="Picture 5" descr="D:\KUD Arany Janos\Prezi\halaszle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2348880"/>
            <a:ext cx="2225427" cy="1643147"/>
          </a:xfrm>
          <a:prstGeom prst="rect">
            <a:avLst/>
          </a:prstGeom>
          <a:noFill/>
        </p:spPr>
      </p:pic>
      <p:pic>
        <p:nvPicPr>
          <p:cNvPr id="1030" name="Picture 6" descr="D:\KUD Arany Janos\Prezi\Pont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293096"/>
            <a:ext cx="3277150" cy="1944216"/>
          </a:xfrm>
          <a:prstGeom prst="rect">
            <a:avLst/>
          </a:prstGeom>
          <a:noFill/>
        </p:spPr>
      </p:pic>
      <p:pic>
        <p:nvPicPr>
          <p:cNvPr id="1031" name="Picture 7" descr="D:\KUD Arany Janos\Prezi\Vejsz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005064"/>
            <a:ext cx="1381125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36912"/>
            <a:ext cx="8229600" cy="1143000"/>
          </a:xfrm>
        </p:spPr>
        <p:txBody>
          <a:bodyPr/>
          <a:lstStyle/>
          <a:p>
            <a:r>
              <a:rPr lang="hu-HU" b="1" dirty="0" smtClean="0"/>
              <a:t>Köszönöm a figyelmet!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392885"/>
            <a:ext cx="8229600" cy="246511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hu-HU" dirty="0" smtClean="0"/>
              <a:t>    Horvátországból érkeztünk, Eszék-Baranya megyéből. Járásunk Baranya legdélebbi részén található, a Duna és a Dráva között, a Kopácsi Rét Természetvédelmi Park területe mellett.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u-HU" dirty="0" smtClean="0"/>
              <a:t>A Pannon síkság közepén elterülő földrajzi egység.</a:t>
            </a:r>
          </a:p>
          <a:p>
            <a:pPr algn="ctr">
              <a:buNone/>
            </a:pPr>
            <a:endParaRPr lang="hr-HR" dirty="0"/>
          </a:p>
        </p:txBody>
      </p:sp>
      <p:pic>
        <p:nvPicPr>
          <p:cNvPr id="6" name="Tartalom helye 3" descr="terkep.png"/>
          <p:cNvPicPr>
            <a:picLocks noChangeAspect="1"/>
          </p:cNvPicPr>
          <p:nvPr/>
        </p:nvPicPr>
        <p:blipFill>
          <a:blip r:embed="rId3" cstate="print"/>
          <a:srcRect t="9259"/>
          <a:stretch>
            <a:fillRect/>
          </a:stretch>
        </p:blipFill>
        <p:spPr>
          <a:xfrm>
            <a:off x="179512" y="476672"/>
            <a:ext cx="8771866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0" y="836712"/>
            <a:ext cx="91423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hu-HU" sz="2400" dirty="0" smtClean="0"/>
              <a:t> Értékes ökoszisztéma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Kopácsi-rét</a:t>
            </a:r>
          </a:p>
          <a:p>
            <a:pPr>
              <a:buFont typeface="Courier New" pitchFamily="49" charset="0"/>
              <a:buChar char="o"/>
            </a:pPr>
            <a:r>
              <a:rPr lang="hu-HU" sz="2400" dirty="0" smtClean="0"/>
              <a:t> Erdei vegetáció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Fehér fűz és fekete nyárfa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Tölgyerdők </a:t>
            </a:r>
          </a:p>
          <a:p>
            <a:pPr>
              <a:buFont typeface="Courier New" pitchFamily="49" charset="0"/>
              <a:buChar char="o"/>
            </a:pPr>
            <a:r>
              <a:rPr lang="hu-HU" sz="2400" dirty="0" smtClean="0"/>
              <a:t> Vízi és mocsári vegetáció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Vízi lencse, bojtos békalencse, békaliliom, vízi páfrány, rucaöröm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Tündérrózsa, tavirózsa, kapcsos korpafű, mocsári keserűfű, nádasok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 Kopácsi-rét: szibériai nőszirom és a tarka nőszirom</a:t>
            </a:r>
          </a:p>
          <a:p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260648"/>
            <a:ext cx="2903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Algerian" pitchFamily="82" charset="0"/>
              </a:rPr>
              <a:t>Növényvilág</a:t>
            </a:r>
            <a:endParaRPr lang="hu-HU" sz="3200" dirty="0">
              <a:latin typeface="Algerian" pitchFamily="82" charset="0"/>
            </a:endParaRPr>
          </a:p>
        </p:txBody>
      </p:sp>
      <p:pic>
        <p:nvPicPr>
          <p:cNvPr id="34818" name="Picture 2" descr="Képtalálat a következ&amp;odblac;re: „kopácsi rét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32656"/>
            <a:ext cx="3384376" cy="2538282"/>
          </a:xfrm>
          <a:prstGeom prst="rect">
            <a:avLst/>
          </a:prstGeom>
          <a:noFill/>
        </p:spPr>
      </p:pic>
      <p:pic>
        <p:nvPicPr>
          <p:cNvPr id="34820" name="Picture 4" descr="Képtalálat a következ&amp;odblac;re: „kopácsi rét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221088"/>
            <a:ext cx="6336704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2688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3200" dirty="0" smtClean="0">
                <a:latin typeface="Algerian" pitchFamily="82" charset="0"/>
              </a:rPr>
              <a:t>Állatvilág</a:t>
            </a:r>
            <a:endParaRPr lang="hu-HU" sz="3200" dirty="0">
              <a:latin typeface="Algerian" pitchFamily="82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79512" y="836712"/>
            <a:ext cx="869284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        </a:t>
            </a:r>
            <a:r>
              <a:rPr lang="hu-HU" sz="2200" dirty="0" smtClean="0"/>
              <a:t>Sokszínű</a:t>
            </a:r>
          </a:p>
          <a:p>
            <a:r>
              <a:rPr lang="hu-HU" sz="2200" dirty="0" smtClean="0"/>
              <a:t>                   Állati szervezetek: 402 faj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64 hengeresféreg,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21 puhatestű,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16 giliszta,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16 pióca,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284 rovar - 17 szitakötő, 39 egyenesszárnyú, 85 fedelesszárnyú,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60 éjjeli lepke, 35 nappali lepke, 11 szúnyog, 20 bögöly</a:t>
            </a:r>
          </a:p>
          <a:p>
            <a:pPr lvl="2"/>
            <a:r>
              <a:rPr lang="hu-HU" sz="2200" dirty="0" smtClean="0"/>
              <a:t>      Gerincesek: 401 faj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44 hal – keszegek, kárász, </a:t>
            </a:r>
            <a:r>
              <a:rPr lang="hu-HU" sz="2200" dirty="0" err="1" smtClean="0"/>
              <a:t>amúr</a:t>
            </a:r>
            <a:endParaRPr lang="hu-HU" sz="2200" dirty="0" smtClean="0"/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11 kétéltű – levelibéka,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10 hüllő-mocsári teknős, erdei sikló, keresztes vipera, zöld gyík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282 madár-feketególya, rétisas, fehérgém, nyári lúd, kárókatona </a:t>
            </a:r>
          </a:p>
          <a:p>
            <a:pPr lvl="2">
              <a:buFont typeface="Arial" pitchFamily="34" charset="0"/>
              <a:buChar char="•"/>
            </a:pPr>
            <a:r>
              <a:rPr lang="hu-HU" sz="2200" dirty="0" smtClean="0"/>
              <a:t>54 emlős-vidra, szarvas, vaddisznó</a:t>
            </a:r>
          </a:p>
          <a:p>
            <a:endParaRPr lang="hu-HU" sz="2200" dirty="0"/>
          </a:p>
        </p:txBody>
      </p:sp>
      <p:pic>
        <p:nvPicPr>
          <p:cNvPr id="35842" name="Picture 2" descr="Képtalálat a következ&amp;odblac;re: „kopácsi rét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456384" cy="2299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lje.hr/images/stories/2017/D_opcine_2017m.jpg"/>
          <p:cNvPicPr>
            <a:picLocks noChangeAspect="1" noChangeArrowheads="1"/>
          </p:cNvPicPr>
          <p:nvPr/>
        </p:nvPicPr>
        <p:blipFill>
          <a:blip r:embed="rId3" cstate="print"/>
          <a:srcRect t="29862" b="2947"/>
          <a:stretch>
            <a:fillRect/>
          </a:stretch>
        </p:blipFill>
        <p:spPr bwMode="auto">
          <a:xfrm>
            <a:off x="3779912" y="4293096"/>
            <a:ext cx="5040560" cy="2356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Bilje (grb)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764704"/>
            <a:ext cx="1581150" cy="2057401"/>
          </a:xfrm>
          <a:prstGeom prst="rect">
            <a:avLst/>
          </a:prstGeom>
          <a:noFill/>
        </p:spPr>
      </p:pic>
      <p:pic>
        <p:nvPicPr>
          <p:cNvPr id="1032" name="Picture 8" descr="Zastava Hrvatsk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60648"/>
            <a:ext cx="1949367" cy="1008112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251520" y="1412776"/>
            <a:ext cx="6470489" cy="4652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hu-HU" sz="3200" dirty="0" smtClean="0"/>
              <a:t>Természeti-földrajzi jellemzők</a:t>
            </a:r>
            <a:endParaRPr lang="hu-HU" sz="2800" dirty="0" smtClean="0"/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Mocsaras síkság: Kopács (100 km</a:t>
            </a:r>
            <a:r>
              <a:rPr lang="hu-HU" sz="2800" baseline="30000" dirty="0" smtClean="0"/>
              <a:t>2</a:t>
            </a:r>
            <a:r>
              <a:rPr lang="hu-HU" sz="28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Sík vidék: északi és déli löszsíkság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Vízben gazdag térség (Duna, Dráva)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Teljes</a:t>
            </a:r>
            <a:r>
              <a:rPr lang="hr-HR" sz="2800" dirty="0" smtClean="0"/>
              <a:t> </a:t>
            </a:r>
            <a:r>
              <a:rPr lang="hu-HU" sz="2800" dirty="0" smtClean="0"/>
              <a:t>népessége</a:t>
            </a:r>
            <a:r>
              <a:rPr lang="hr-HR" sz="2800" dirty="0" smtClean="0"/>
              <a:t> ( 2001): 5.480</a:t>
            </a:r>
          </a:p>
          <a:p>
            <a:pPr>
              <a:buFont typeface="Arial" pitchFamily="34" charset="0"/>
              <a:buChar char="•"/>
            </a:pPr>
            <a:r>
              <a:rPr lang="hu-HU" sz="2800" dirty="0" smtClean="0"/>
              <a:t> A háztartások száma </a:t>
            </a:r>
            <a:r>
              <a:rPr lang="hr-HR" sz="2800" dirty="0" smtClean="0"/>
              <a:t>: 1.939</a:t>
            </a:r>
          </a:p>
          <a:p>
            <a:pPr>
              <a:buFont typeface="Arial" pitchFamily="34" charset="0"/>
              <a:buChar char="•"/>
            </a:pPr>
            <a:r>
              <a:rPr lang="hr-HR" sz="2800" dirty="0" smtClean="0"/>
              <a:t> </a:t>
            </a:r>
            <a:r>
              <a:rPr lang="hu-HU" sz="2800" dirty="0" smtClean="0"/>
              <a:t>Települések</a:t>
            </a:r>
            <a:r>
              <a:rPr lang="hr-HR" sz="2800" dirty="0" smtClean="0"/>
              <a:t> </a:t>
            </a:r>
            <a:r>
              <a:rPr lang="hu-HU" sz="2800" dirty="0" smtClean="0"/>
              <a:t>száma</a:t>
            </a:r>
            <a:r>
              <a:rPr lang="hr-HR" sz="2800" dirty="0" smtClean="0"/>
              <a:t>: 8</a:t>
            </a:r>
          </a:p>
          <a:p>
            <a:pPr>
              <a:buFont typeface="Arial" pitchFamily="34" charset="0"/>
              <a:buChar char="•"/>
            </a:pPr>
            <a:endParaRPr lang="hu-HU" sz="2800" dirty="0" smtClean="0"/>
          </a:p>
          <a:p>
            <a:endParaRPr lang="hu-HU" sz="3200" dirty="0" smtClean="0"/>
          </a:p>
          <a:p>
            <a:endParaRPr lang="hu-HU" sz="28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131840" y="404664"/>
            <a:ext cx="32207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Algerian" pitchFamily="82" charset="0"/>
              </a:rPr>
              <a:t>BELLYEI JÁRÁS</a:t>
            </a:r>
            <a:endParaRPr lang="hu-HU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63688" y="188640"/>
            <a:ext cx="56923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latin typeface="Algerian" pitchFamily="82" charset="0"/>
              </a:rPr>
              <a:t>A </a:t>
            </a:r>
            <a:r>
              <a:rPr lang="hr-HR" sz="3200" b="1" dirty="0" err="1" smtClean="0">
                <a:latin typeface="Algerian" pitchFamily="82" charset="0"/>
              </a:rPr>
              <a:t>község</a:t>
            </a:r>
            <a:r>
              <a:rPr lang="hr-HR" sz="3200" b="1" dirty="0" smtClean="0">
                <a:latin typeface="Algerian" pitchFamily="82" charset="0"/>
              </a:rPr>
              <a:t> </a:t>
            </a:r>
            <a:r>
              <a:rPr lang="hr-HR" sz="3200" b="1" dirty="0" err="1" smtClean="0">
                <a:latin typeface="Algerian" pitchFamily="82" charset="0"/>
              </a:rPr>
              <a:t>települései</a:t>
            </a:r>
            <a:endParaRPr lang="hr-HR" sz="3200" b="1" dirty="0" smtClean="0">
              <a:latin typeface="Algerian" pitchFamily="82" charset="0"/>
            </a:endParaRPr>
          </a:p>
          <a:p>
            <a:endParaRPr lang="hu-HU" dirty="0"/>
          </a:p>
        </p:txBody>
      </p:sp>
      <p:pic>
        <p:nvPicPr>
          <p:cNvPr id="3" name="Kép 2" descr="Bellyei katolikus templom.jpg"/>
          <p:cNvPicPr>
            <a:picLocks noChangeAspect="1"/>
          </p:cNvPicPr>
          <p:nvPr/>
        </p:nvPicPr>
        <p:blipFill>
          <a:blip r:embed="rId3" cstate="print"/>
          <a:srcRect l="3578" r="6967" b="15144"/>
          <a:stretch>
            <a:fillRect/>
          </a:stretch>
        </p:blipFill>
        <p:spPr>
          <a:xfrm>
            <a:off x="179512" y="188640"/>
            <a:ext cx="1800200" cy="2276872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Szövegdoboz 3"/>
          <p:cNvSpPr txBox="1"/>
          <p:nvPr/>
        </p:nvSpPr>
        <p:spPr>
          <a:xfrm>
            <a:off x="539552" y="2492896"/>
            <a:ext cx="10801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err="1" smtClean="0"/>
              <a:t>Bellye</a:t>
            </a:r>
            <a:r>
              <a:rPr lang="hu-HU" sz="2400" dirty="0" smtClean="0"/>
              <a:t> 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Bilje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5" name="Kép 4" descr="Zlatna greda - Bokroshát.jpg"/>
          <p:cNvPicPr>
            <a:picLocks noChangeAspect="1"/>
          </p:cNvPicPr>
          <p:nvPr/>
        </p:nvPicPr>
        <p:blipFill>
          <a:blip r:embed="rId4" cstate="print"/>
          <a:srcRect b="14815"/>
          <a:stretch>
            <a:fillRect/>
          </a:stretch>
        </p:blipFill>
        <p:spPr>
          <a:xfrm>
            <a:off x="6763206" y="3429000"/>
            <a:ext cx="2267424" cy="144016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6839744" y="4869160"/>
            <a:ext cx="2304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/>
              <a:t>Bokroshát</a:t>
            </a:r>
            <a:r>
              <a:rPr lang="hu-HU" sz="2400" dirty="0" smtClean="0"/>
              <a:t> 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Zlatna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Greda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7" name="Kép 6" descr="Podunavlje-Dunai-pusz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437112"/>
            <a:ext cx="2304256" cy="171808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5148064" y="6021288"/>
            <a:ext cx="18196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Dunai-puszta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Podunavlje</a:t>
            </a:r>
            <a:r>
              <a:rPr lang="hu-HU" dirty="0" smtClean="0"/>
              <a:t>)</a:t>
            </a:r>
          </a:p>
          <a:p>
            <a:pPr algn="ctr"/>
            <a:endParaRPr lang="hu-HU" dirty="0"/>
          </a:p>
        </p:txBody>
      </p:sp>
      <p:pic>
        <p:nvPicPr>
          <p:cNvPr id="9" name="Kép 8" descr="Kozjak-Keskenyerdő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356992"/>
            <a:ext cx="2232248" cy="1664396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395536" y="5157192"/>
            <a:ext cx="18385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Keskenyerdő 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Kozjak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1026" name="Picture 2" descr="Képtalálat a következ&amp;odblac;re: „kopács”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280" y="188640"/>
            <a:ext cx="1810546" cy="25202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Szövegdoboz 11"/>
          <p:cNvSpPr txBox="1"/>
          <p:nvPr/>
        </p:nvSpPr>
        <p:spPr>
          <a:xfrm>
            <a:off x="7236296" y="2636912"/>
            <a:ext cx="16369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/>
              <a:t>Kopács</a:t>
            </a:r>
          </a:p>
          <a:p>
            <a:pPr algn="ctr"/>
            <a:r>
              <a:rPr lang="hu-HU" sz="2400" dirty="0" smtClean="0"/>
              <a:t> (</a:t>
            </a:r>
            <a:r>
              <a:rPr lang="hu-HU" sz="2400" i="1" dirty="0" err="1" smtClean="0"/>
              <a:t>Kopačevo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13" name="Picture 14" descr="http://tzo-bilje.hr/wp-content/uploads/2012/02/lug-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5736" y="980728"/>
            <a:ext cx="2376264" cy="1771777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Szövegdoboz 13"/>
          <p:cNvSpPr txBox="1"/>
          <p:nvPr/>
        </p:nvSpPr>
        <p:spPr>
          <a:xfrm>
            <a:off x="2699792" y="2708920"/>
            <a:ext cx="13007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err="1" smtClean="0"/>
              <a:t>Laskó</a:t>
            </a:r>
            <a:r>
              <a:rPr lang="hu-HU" sz="2400" dirty="0" smtClean="0"/>
              <a:t> </a:t>
            </a:r>
          </a:p>
          <a:p>
            <a:pPr algn="ctr"/>
            <a:r>
              <a:rPr lang="hu-HU" sz="2400" dirty="0" smtClean="0"/>
              <a:t> (</a:t>
            </a:r>
            <a:r>
              <a:rPr lang="hu-HU" sz="2400" i="1" dirty="0" err="1" smtClean="0"/>
              <a:t>Lug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15" name="Kép 14" descr="Tökösi kastély.jpg"/>
          <p:cNvPicPr>
            <a:picLocks noChangeAspect="1"/>
          </p:cNvPicPr>
          <p:nvPr/>
        </p:nvPicPr>
        <p:blipFill>
          <a:blip r:embed="rId9" cstate="print"/>
          <a:srcRect l="5556" r="5556"/>
          <a:stretch>
            <a:fillRect/>
          </a:stretch>
        </p:blipFill>
        <p:spPr>
          <a:xfrm>
            <a:off x="2339752" y="4293096"/>
            <a:ext cx="2304256" cy="1620180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Szövegdoboz 15"/>
          <p:cNvSpPr txBox="1"/>
          <p:nvPr/>
        </p:nvSpPr>
        <p:spPr>
          <a:xfrm>
            <a:off x="2699792" y="5949280"/>
            <a:ext cx="15289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Tökös 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Tikveš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  <p:pic>
        <p:nvPicPr>
          <p:cNvPr id="17" name="Kép 16" descr="Várdaróci református templom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4008" y="1628800"/>
            <a:ext cx="2448272" cy="163218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Szövegdoboz 17"/>
          <p:cNvSpPr txBox="1"/>
          <p:nvPr/>
        </p:nvSpPr>
        <p:spPr>
          <a:xfrm>
            <a:off x="4860032" y="3212976"/>
            <a:ext cx="21079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 smtClean="0"/>
              <a:t>Várdaróc </a:t>
            </a:r>
          </a:p>
          <a:p>
            <a:pPr algn="ctr"/>
            <a:r>
              <a:rPr lang="hu-HU" sz="2400" dirty="0" smtClean="0"/>
              <a:t>(</a:t>
            </a:r>
            <a:r>
              <a:rPr lang="hu-HU" sz="2400" i="1" dirty="0" err="1" smtClean="0"/>
              <a:t>Vardarac</a:t>
            </a:r>
            <a:r>
              <a:rPr lang="hu-HU" sz="2400" dirty="0" smtClean="0"/>
              <a:t>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166843"/>
            <a:ext cx="66064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XII. sz. írásos dokumentumok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Dél-északnyugati irányú hadiút tövében </a:t>
            </a:r>
          </a:p>
          <a:p>
            <a:r>
              <a:rPr lang="hu-HU" sz="2400" dirty="0" smtClean="0"/>
              <a:t>  állt a település (Zrínyi Miklós)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1697. I. Lipót császár </a:t>
            </a:r>
            <a:r>
              <a:rPr lang="hu-HU" sz="2400" dirty="0" err="1" smtClean="0"/>
              <a:t>Szavoyai</a:t>
            </a:r>
            <a:r>
              <a:rPr lang="hu-HU" sz="2400" dirty="0" smtClean="0"/>
              <a:t> Jenőnek adományozott 27 falut - bírtok központ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1707. „Csillagvár” kastély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1736-ban a tulajdon a koronára szállt vissza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1772-1776.: királyi út (</a:t>
            </a:r>
            <a:r>
              <a:rPr lang="hu-HU" sz="2400" dirty="0" err="1" smtClean="0"/>
              <a:t>Eszék-Bellye</a:t>
            </a:r>
            <a:r>
              <a:rPr lang="hu-HU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1895. Frigyes főherceg – Európa legmodernebb és legvirágzóbb gazdasága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Földművelés, állattenyésztés (marha és halászat)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II. világháború után: államosítás – </a:t>
            </a:r>
            <a:r>
              <a:rPr lang="hu-HU" sz="2400" dirty="0" err="1" smtClean="0"/>
              <a:t>Bellyei</a:t>
            </a:r>
            <a:r>
              <a:rPr lang="hu-HU" sz="2400" dirty="0" smtClean="0"/>
              <a:t> </a:t>
            </a:r>
            <a:r>
              <a:rPr lang="hu-HU" sz="2400" dirty="0" err="1" smtClean="0"/>
              <a:t>Mezőgazdasági-Ipari</a:t>
            </a:r>
            <a:r>
              <a:rPr lang="hu-HU" sz="2400" dirty="0" smtClean="0"/>
              <a:t> Kombinát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Lakósága növekszik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332656"/>
            <a:ext cx="18598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600" dirty="0" err="1" smtClean="0">
                <a:latin typeface="Algerian" pitchFamily="82" charset="0"/>
              </a:rPr>
              <a:t>Bellye</a:t>
            </a:r>
            <a:endParaRPr lang="hu-HU" sz="3600" dirty="0">
              <a:latin typeface="Algerian" pitchFamily="82" charset="0"/>
            </a:endParaRPr>
          </a:p>
        </p:txBody>
      </p:sp>
      <p:pic>
        <p:nvPicPr>
          <p:cNvPr id="4" name="Kép 3" descr="Öreg malom.jpg"/>
          <p:cNvPicPr>
            <a:picLocks noChangeAspect="1"/>
          </p:cNvPicPr>
          <p:nvPr/>
        </p:nvPicPr>
        <p:blipFill>
          <a:blip r:embed="rId3" cstate="print"/>
          <a:srcRect b="12434"/>
          <a:stretch>
            <a:fillRect/>
          </a:stretch>
        </p:blipFill>
        <p:spPr>
          <a:xfrm>
            <a:off x="6948264" y="2996952"/>
            <a:ext cx="184785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6" name="Picture 2" descr="Képtalálat a következ&amp;odblac;re: „bellye horvátország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2656"/>
            <a:ext cx="3381325" cy="199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6868" name="Picture 4" descr="Képtalálat a következ&amp;odblac;re: „bellye horvátország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661248"/>
            <a:ext cx="4006146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196752"/>
            <a:ext cx="6462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Római hadiút menti település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98 – 119: Vár – templomdombon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Mátyás király – fellendülés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XV. sz. városi rangú település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Török kivonulás – nagy pusztítás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Duna menti fekvése – kikötő, kereskedelmi központ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1543. Sztárai Mihály – hirdeti tanait (reformáció)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1696. </a:t>
            </a:r>
            <a:r>
              <a:rPr lang="hu-HU" sz="2400" dirty="0" smtClean="0"/>
              <a:t>Savoyai </a:t>
            </a:r>
            <a:r>
              <a:rPr lang="hu-HU" sz="2400" dirty="0" smtClean="0"/>
              <a:t>birtok, majd Habsburg-birtok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„Szárazra vetődött” település – halászat, szőlészet, állattenyésztés (sertés)</a:t>
            </a:r>
          </a:p>
          <a:p>
            <a:pPr lvl="1">
              <a:buFont typeface="Arial" pitchFamily="34" charset="0"/>
              <a:buChar char="•"/>
            </a:pPr>
            <a:r>
              <a:rPr lang="hu-HU" sz="2400" dirty="0" smtClean="0"/>
              <a:t>1950. </a:t>
            </a:r>
            <a:r>
              <a:rPr lang="hu-HU" sz="2400" dirty="0" err="1" smtClean="0"/>
              <a:t>Bellyei</a:t>
            </a:r>
            <a:r>
              <a:rPr lang="hu-HU" sz="2400" dirty="0" smtClean="0"/>
              <a:t> Kombinát, 1980. Kertészet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Iskola központi szerepe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Monda: nevét vízi malomról kapta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23528" y="332656"/>
            <a:ext cx="1481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Algerian" pitchFamily="82" charset="0"/>
              </a:rPr>
              <a:t>Laskó</a:t>
            </a:r>
            <a:endParaRPr lang="hu-HU" sz="3200" dirty="0">
              <a:latin typeface="Algerian" pitchFamily="82" charset="0"/>
            </a:endParaRPr>
          </a:p>
        </p:txBody>
      </p:sp>
      <p:pic>
        <p:nvPicPr>
          <p:cNvPr id="18434" name="Picture 2" descr="Képtalálat a következ&amp;odblac;re: „laskó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437112"/>
            <a:ext cx="2857500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Képtalálat a következ&amp;odblac;re: „laskó”"/>
          <p:cNvPicPr>
            <a:picLocks noChangeAspect="1" noChangeArrowheads="1"/>
          </p:cNvPicPr>
          <p:nvPr/>
        </p:nvPicPr>
        <p:blipFill>
          <a:blip r:embed="rId4" cstate="print"/>
          <a:srcRect l="7698" r="5700"/>
          <a:stretch>
            <a:fillRect/>
          </a:stretch>
        </p:blipFill>
        <p:spPr bwMode="auto">
          <a:xfrm>
            <a:off x="5652120" y="260648"/>
            <a:ext cx="324036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1390124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400" dirty="0" smtClean="0"/>
              <a:t>1212. Kopácshoz tartozott község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1697. </a:t>
            </a:r>
            <a:r>
              <a:rPr lang="hu-HU" sz="2400" dirty="0" smtClean="0"/>
              <a:t>Savoyai </a:t>
            </a:r>
            <a:r>
              <a:rPr lang="hu-HU" sz="2400" dirty="0" smtClean="0"/>
              <a:t>birtok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Földművelés, halászat,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állattenyésztés (marha)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Mezőgazdasági- Ipari Kombinát, kertészet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Monda: Vár állott, durva szövésű ruha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467544" y="332656"/>
            <a:ext cx="2327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smtClean="0">
                <a:latin typeface="Algerian" pitchFamily="82" charset="0"/>
              </a:rPr>
              <a:t>Várdaróc</a:t>
            </a:r>
            <a:endParaRPr lang="hu-HU" sz="3200" dirty="0">
              <a:latin typeface="Algerian" pitchFamily="82" charset="0"/>
            </a:endParaRPr>
          </a:p>
        </p:txBody>
      </p:sp>
      <p:pic>
        <p:nvPicPr>
          <p:cNvPr id="38914" name="Picture 2" descr="Képtalálat a következ&amp;odblac;re: „Várdaróc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692696"/>
            <a:ext cx="3348852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Képtalálat a következ&amp;odblac;re: „Várdaróc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3471664" cy="260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Kép 5" descr="Várdaróc központja, jelképükk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221088"/>
            <a:ext cx="2232248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692</Words>
  <Application>Microsoft Office PowerPoint</Application>
  <PresentationFormat>Diavetítés a képernyőre (4:3 oldalarány)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19" baseType="lpstr">
      <vt:lpstr>Office-téma</vt:lpstr>
      <vt:lpstr>Hely, ahol élünk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Történeti áttekintés </vt:lpstr>
      <vt:lpstr>120 éves ÖTT</vt:lpstr>
      <vt:lpstr>Hagyományápolás –  események, rendezvények</vt:lpstr>
      <vt:lpstr> Kopácsi halásznapok</vt:lpstr>
      <vt:lpstr> Kopácsi böllérfesztivál </vt:lpstr>
      <vt:lpstr>Hungaricum Bizottság –  Külhoni értéktár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Kopács, a víz melletti falu</dc:title>
  <dc:creator>Andor</dc:creator>
  <cp:lastModifiedBy>óvónéni</cp:lastModifiedBy>
  <cp:revision>45</cp:revision>
  <dcterms:created xsi:type="dcterms:W3CDTF">2016-04-15T09:10:49Z</dcterms:created>
  <dcterms:modified xsi:type="dcterms:W3CDTF">2017-07-20T04:50:51Z</dcterms:modified>
</cp:coreProperties>
</file>